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Poppins Bold" charset="1" panose="02000000000000000000"/>
      <p:regular r:id="rId16"/>
    </p:embeddedFont>
    <p:embeddedFont>
      <p:font typeface="Open Sans Bold" charset="1" panose="020B0806030504020204"/>
      <p:regular r:id="rId17"/>
    </p:embeddedFont>
    <p:embeddedFont>
      <p:font typeface="Open Sans" charset="1" panose="020B06060305040202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580" t="0" r="-6580" b="0"/>
            </a:stretch>
          </a:blipFill>
        </p:spPr>
      </p:sp>
      <p:sp>
        <p:nvSpPr>
          <p:cNvPr name="AutoShape 3" id="3"/>
          <p:cNvSpPr/>
          <p:nvPr/>
        </p:nvSpPr>
        <p:spPr>
          <a:xfrm rot="0">
            <a:off x="1821430" y="5612681"/>
            <a:ext cx="15037782" cy="0"/>
          </a:xfrm>
          <a:prstGeom prst="line">
            <a:avLst/>
          </a:prstGeom>
          <a:ln cap="rnd" w="47625">
            <a:solidFill>
              <a:srgbClr val="000000"/>
            </a:solidFill>
            <a:prstDash val="solid"/>
            <a:headEnd type="none" len="sm" w="sm"/>
            <a:tailEnd type="none" len="sm" w="sm"/>
          </a:ln>
        </p:spPr>
      </p:sp>
      <p:grpSp>
        <p:nvGrpSpPr>
          <p:cNvPr name="Group 4" id="4"/>
          <p:cNvGrpSpPr/>
          <p:nvPr/>
        </p:nvGrpSpPr>
        <p:grpSpPr>
          <a:xfrm rot="0">
            <a:off x="1028700" y="924996"/>
            <a:ext cx="226459" cy="22645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solidFill>
          </p:spPr>
        </p:sp>
      </p:grpSp>
      <p:sp>
        <p:nvSpPr>
          <p:cNvPr name="TextBox 6" id="6"/>
          <p:cNvSpPr txBox="true"/>
          <p:nvPr/>
        </p:nvSpPr>
        <p:spPr>
          <a:xfrm rot="0">
            <a:off x="1672130" y="1419974"/>
            <a:ext cx="13387181" cy="4107298"/>
          </a:xfrm>
          <a:prstGeom prst="rect">
            <a:avLst/>
          </a:prstGeom>
        </p:spPr>
        <p:txBody>
          <a:bodyPr anchor="t" rtlCol="false" tIns="0" lIns="0" bIns="0" rIns="0">
            <a:spAutoFit/>
          </a:bodyPr>
          <a:lstStyle/>
          <a:p>
            <a:pPr algn="l">
              <a:lnSpc>
                <a:spcPts val="10913"/>
              </a:lnSpc>
              <a:spcBef>
                <a:spcPct val="0"/>
              </a:spcBef>
            </a:pPr>
            <a:r>
              <a:rPr lang="en-US" sz="7795">
                <a:solidFill>
                  <a:srgbClr val="000000"/>
                </a:solidFill>
                <a:latin typeface="Poppins Bold"/>
                <a:ea typeface="Poppins Bold"/>
                <a:cs typeface="Poppins Bold"/>
                <a:sym typeface="Poppins Bold"/>
              </a:rPr>
              <a:t>STUDENT PERSONILAZATION WEBSITE</a:t>
            </a:r>
          </a:p>
        </p:txBody>
      </p:sp>
      <p:sp>
        <p:nvSpPr>
          <p:cNvPr name="TextBox 7" id="7"/>
          <p:cNvSpPr txBox="true"/>
          <p:nvPr/>
        </p:nvSpPr>
        <p:spPr>
          <a:xfrm rot="0">
            <a:off x="1821430" y="6031781"/>
            <a:ext cx="10766260" cy="587376"/>
          </a:xfrm>
          <a:prstGeom prst="rect">
            <a:avLst/>
          </a:prstGeom>
        </p:spPr>
        <p:txBody>
          <a:bodyPr anchor="t" rtlCol="false" tIns="0" lIns="0" bIns="0" rIns="0">
            <a:spAutoFit/>
          </a:bodyPr>
          <a:lstStyle/>
          <a:p>
            <a:pPr algn="l">
              <a:lnSpc>
                <a:spcPts val="4899"/>
              </a:lnSpc>
              <a:spcBef>
                <a:spcPct val="0"/>
              </a:spcBef>
            </a:pPr>
            <a:r>
              <a:rPr lang="en-US" sz="3499">
                <a:solidFill>
                  <a:srgbClr val="000000"/>
                </a:solidFill>
                <a:latin typeface="Open Sans Bold"/>
                <a:ea typeface="Open Sans Bold"/>
                <a:cs typeface="Open Sans Bold"/>
                <a:sym typeface="Open Sans Bold"/>
              </a:rPr>
              <a:t>TRACK - ED TECH</a:t>
            </a:r>
          </a:p>
        </p:txBody>
      </p:sp>
      <p:sp>
        <p:nvSpPr>
          <p:cNvPr name="TextBox 8" id="8"/>
          <p:cNvSpPr txBox="true"/>
          <p:nvPr/>
        </p:nvSpPr>
        <p:spPr>
          <a:xfrm rot="0">
            <a:off x="1028700" y="9229725"/>
            <a:ext cx="1925246" cy="297180"/>
          </a:xfrm>
          <a:prstGeom prst="rect">
            <a:avLst/>
          </a:prstGeom>
        </p:spPr>
        <p:txBody>
          <a:bodyPr anchor="t" rtlCol="false" tIns="0" lIns="0" bIns="0" rIns="0">
            <a:spAutoFit/>
          </a:bodyPr>
          <a:lstStyle/>
          <a:p>
            <a:pPr algn="l">
              <a:lnSpc>
                <a:spcPts val="2519"/>
              </a:lnSpc>
              <a:spcBef>
                <a:spcPct val="0"/>
              </a:spcBef>
            </a:pPr>
            <a:r>
              <a:rPr lang="en-US" sz="1799">
                <a:solidFill>
                  <a:srgbClr val="000000"/>
                </a:solidFill>
                <a:latin typeface="Open Sans"/>
                <a:ea typeface="Open Sans"/>
                <a:cs typeface="Open Sans"/>
                <a:sym typeface="Open Sans"/>
              </a:rPr>
              <a:t>Page 01</a:t>
            </a:r>
          </a:p>
        </p:txBody>
      </p:sp>
      <p:grpSp>
        <p:nvGrpSpPr>
          <p:cNvPr name="Group 9" id="9"/>
          <p:cNvGrpSpPr/>
          <p:nvPr/>
        </p:nvGrpSpPr>
        <p:grpSpPr>
          <a:xfrm rot="0">
            <a:off x="1558901" y="924996"/>
            <a:ext cx="226459" cy="226459"/>
            <a:chOff x="0" y="0"/>
            <a:chExt cx="1913890" cy="1913890"/>
          </a:xfrm>
        </p:grpSpPr>
        <p:sp>
          <p:nvSpPr>
            <p:cNvPr name="Freeform 10" id="1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solidFill>
          </p:spPr>
        </p:sp>
      </p:grpSp>
      <p:grpSp>
        <p:nvGrpSpPr>
          <p:cNvPr name="Group 11" id="11"/>
          <p:cNvGrpSpPr/>
          <p:nvPr/>
        </p:nvGrpSpPr>
        <p:grpSpPr>
          <a:xfrm rot="0">
            <a:off x="2089102" y="924996"/>
            <a:ext cx="226459" cy="226459"/>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solid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375086" y="0"/>
            <a:ext cx="12912914" cy="7263514"/>
            <a:chOff x="0" y="0"/>
            <a:chExt cx="17217219" cy="9684686"/>
          </a:xfrm>
        </p:grpSpPr>
        <p:pic>
          <p:nvPicPr>
            <p:cNvPr name="Picture 3" id="3"/>
            <p:cNvPicPr>
              <a:picLocks noChangeAspect="true"/>
            </p:cNvPicPr>
            <p:nvPr/>
          </p:nvPicPr>
          <p:blipFill>
            <a:blip r:embed="rId2"/>
            <a:srcRect l="0" t="12686" r="12871" b="13798"/>
            <a:stretch>
              <a:fillRect/>
            </a:stretch>
          </p:blipFill>
          <p:spPr>
            <a:xfrm flipH="false" flipV="false">
              <a:off x="0" y="0"/>
              <a:ext cx="17217219" cy="9684686"/>
            </a:xfrm>
            <a:prstGeom prst="rect">
              <a:avLst/>
            </a:prstGeom>
          </p:spPr>
        </p:pic>
      </p:grpSp>
      <p:grpSp>
        <p:nvGrpSpPr>
          <p:cNvPr name="Group 4" id="4"/>
          <p:cNvGrpSpPr/>
          <p:nvPr/>
        </p:nvGrpSpPr>
        <p:grpSpPr>
          <a:xfrm rot="0">
            <a:off x="1028700" y="924996"/>
            <a:ext cx="226459" cy="22645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6" id="6"/>
          <p:cNvGrpSpPr/>
          <p:nvPr/>
        </p:nvGrpSpPr>
        <p:grpSpPr>
          <a:xfrm rot="0">
            <a:off x="1558901" y="924996"/>
            <a:ext cx="226459" cy="22645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8" id="8"/>
          <p:cNvGrpSpPr/>
          <p:nvPr/>
        </p:nvGrpSpPr>
        <p:grpSpPr>
          <a:xfrm rot="0">
            <a:off x="2089102" y="924996"/>
            <a:ext cx="226459" cy="22645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sp>
        <p:nvSpPr>
          <p:cNvPr name="TextBox 10" id="10"/>
          <p:cNvSpPr txBox="true"/>
          <p:nvPr/>
        </p:nvSpPr>
        <p:spPr>
          <a:xfrm rot="0">
            <a:off x="15334054" y="9229725"/>
            <a:ext cx="1925246" cy="297180"/>
          </a:xfrm>
          <a:prstGeom prst="rect">
            <a:avLst/>
          </a:prstGeom>
        </p:spPr>
        <p:txBody>
          <a:bodyPr anchor="t" rtlCol="false" tIns="0" lIns="0" bIns="0" rIns="0">
            <a:spAutoFit/>
          </a:bodyPr>
          <a:lstStyle/>
          <a:p>
            <a:pPr algn="r">
              <a:lnSpc>
                <a:spcPts val="2519"/>
              </a:lnSpc>
              <a:spcBef>
                <a:spcPct val="0"/>
              </a:spcBef>
            </a:pPr>
            <a:r>
              <a:rPr lang="en-US" sz="1799">
                <a:solidFill>
                  <a:srgbClr val="000000"/>
                </a:solidFill>
                <a:latin typeface="Open Sans"/>
                <a:ea typeface="Open Sans"/>
                <a:cs typeface="Open Sans"/>
                <a:sym typeface="Open Sans"/>
              </a:rPr>
              <a:t>Page 10</a:t>
            </a:r>
          </a:p>
        </p:txBody>
      </p:sp>
      <p:grpSp>
        <p:nvGrpSpPr>
          <p:cNvPr name="Group 11" id="11"/>
          <p:cNvGrpSpPr/>
          <p:nvPr/>
        </p:nvGrpSpPr>
        <p:grpSpPr>
          <a:xfrm rot="0">
            <a:off x="0" y="4639354"/>
            <a:ext cx="10287787" cy="5647646"/>
            <a:chOff x="0" y="0"/>
            <a:chExt cx="4702047" cy="2581264"/>
          </a:xfrm>
        </p:grpSpPr>
        <p:sp>
          <p:nvSpPr>
            <p:cNvPr name="Freeform 12" id="12"/>
            <p:cNvSpPr/>
            <p:nvPr/>
          </p:nvSpPr>
          <p:spPr>
            <a:xfrm flipH="false" flipV="false" rot="0">
              <a:off x="0" y="0"/>
              <a:ext cx="4702047" cy="2581264"/>
            </a:xfrm>
            <a:custGeom>
              <a:avLst/>
              <a:gdLst/>
              <a:ahLst/>
              <a:cxnLst/>
              <a:rect r="r" b="b" t="t" l="l"/>
              <a:pathLst>
                <a:path h="2581264" w="4702047">
                  <a:moveTo>
                    <a:pt x="0" y="0"/>
                  </a:moveTo>
                  <a:lnTo>
                    <a:pt x="4702047" y="0"/>
                  </a:lnTo>
                  <a:lnTo>
                    <a:pt x="4702047" y="2581264"/>
                  </a:lnTo>
                  <a:lnTo>
                    <a:pt x="0" y="2581264"/>
                  </a:lnTo>
                  <a:close/>
                </a:path>
              </a:pathLst>
            </a:custGeom>
            <a:solidFill>
              <a:srgbClr val="F39D5B"/>
            </a:solidFill>
          </p:spPr>
        </p:sp>
      </p:grpSp>
      <p:sp>
        <p:nvSpPr>
          <p:cNvPr name="TextBox 13" id="13"/>
          <p:cNvSpPr txBox="true"/>
          <p:nvPr/>
        </p:nvSpPr>
        <p:spPr>
          <a:xfrm rot="0">
            <a:off x="1028700" y="5691624"/>
            <a:ext cx="10199869" cy="1734510"/>
          </a:xfrm>
          <a:prstGeom prst="rect">
            <a:avLst/>
          </a:prstGeom>
        </p:spPr>
        <p:txBody>
          <a:bodyPr anchor="t" rtlCol="false" tIns="0" lIns="0" bIns="0" rIns="0">
            <a:spAutoFit/>
          </a:bodyPr>
          <a:lstStyle/>
          <a:p>
            <a:pPr algn="l">
              <a:lnSpc>
                <a:spcPts val="14125"/>
              </a:lnSpc>
              <a:spcBef>
                <a:spcPct val="0"/>
              </a:spcBef>
            </a:pPr>
            <a:r>
              <a:rPr lang="en-US" sz="10089">
                <a:solidFill>
                  <a:srgbClr val="FFFFFF"/>
                </a:solidFill>
                <a:latin typeface="Poppins Bold"/>
                <a:ea typeface="Poppins Bold"/>
                <a:cs typeface="Poppins Bold"/>
                <a:sym typeface="Poppins Bold"/>
              </a:rPr>
              <a:t>THANK </a:t>
            </a:r>
            <a:r>
              <a:rPr lang="en-US" sz="10089">
                <a:solidFill>
                  <a:srgbClr val="FFFFFF"/>
                </a:solidFill>
                <a:latin typeface="Poppins Bold"/>
                <a:ea typeface="Poppins Bold"/>
                <a:cs typeface="Poppins Bold"/>
                <a:sym typeface="Poppins Bold"/>
              </a:rPr>
              <a:t>YOU</a:t>
            </a:r>
          </a:p>
        </p:txBody>
      </p:sp>
      <p:sp>
        <p:nvSpPr>
          <p:cNvPr name="TextBox 14" id="14"/>
          <p:cNvSpPr txBox="true"/>
          <p:nvPr/>
        </p:nvSpPr>
        <p:spPr>
          <a:xfrm rot="0">
            <a:off x="1255159" y="7852335"/>
            <a:ext cx="8002071" cy="563881"/>
          </a:xfrm>
          <a:prstGeom prst="rect">
            <a:avLst/>
          </a:prstGeom>
        </p:spPr>
        <p:txBody>
          <a:bodyPr anchor="t" rtlCol="false" tIns="0" lIns="0" bIns="0" rIns="0">
            <a:spAutoFit/>
          </a:bodyPr>
          <a:lstStyle/>
          <a:p>
            <a:pPr algn="l">
              <a:lnSpc>
                <a:spcPts val="4619"/>
              </a:lnSpc>
              <a:spcBef>
                <a:spcPct val="0"/>
              </a:spcBef>
            </a:pPr>
            <a:r>
              <a:rPr lang="en-US" sz="3299">
                <a:solidFill>
                  <a:srgbClr val="FFFFFF"/>
                </a:solidFill>
                <a:latin typeface="Open Sans Bold"/>
                <a:ea typeface="Open Sans Bold"/>
                <a:cs typeface="Open Sans Bold"/>
                <a:sym typeface="Open Sans Bold"/>
              </a:rPr>
              <a:t>TEAM NAME - ONE’S AND ZERO’ES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25111" y="0"/>
            <a:ext cx="7734189" cy="7973759"/>
            <a:chOff x="0" y="0"/>
            <a:chExt cx="10312252" cy="10631678"/>
          </a:xfrm>
        </p:grpSpPr>
        <p:pic>
          <p:nvPicPr>
            <p:cNvPr name="Picture 3" id="3"/>
            <p:cNvPicPr>
              <a:picLocks noChangeAspect="true"/>
            </p:cNvPicPr>
            <p:nvPr/>
          </p:nvPicPr>
          <p:blipFill>
            <a:blip r:embed="rId2"/>
            <a:srcRect l="14561" t="0" r="20815" b="0"/>
            <a:stretch>
              <a:fillRect/>
            </a:stretch>
          </p:blipFill>
          <p:spPr>
            <a:xfrm flipH="false" flipV="false">
              <a:off x="0" y="0"/>
              <a:ext cx="10312252" cy="10631678"/>
            </a:xfrm>
            <a:prstGeom prst="rect">
              <a:avLst/>
            </a:prstGeom>
          </p:spPr>
        </p:pic>
      </p:grpSp>
      <p:grpSp>
        <p:nvGrpSpPr>
          <p:cNvPr name="Group 4" id="4"/>
          <p:cNvGrpSpPr/>
          <p:nvPr/>
        </p:nvGrpSpPr>
        <p:grpSpPr>
          <a:xfrm rot="0">
            <a:off x="1028700" y="924996"/>
            <a:ext cx="226459" cy="22645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6" id="6"/>
          <p:cNvGrpSpPr/>
          <p:nvPr/>
        </p:nvGrpSpPr>
        <p:grpSpPr>
          <a:xfrm rot="0">
            <a:off x="1558901" y="924996"/>
            <a:ext cx="226459" cy="22645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8" id="8"/>
          <p:cNvGrpSpPr/>
          <p:nvPr/>
        </p:nvGrpSpPr>
        <p:grpSpPr>
          <a:xfrm rot="0">
            <a:off x="2089102" y="924996"/>
            <a:ext cx="226459" cy="22645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10" id="10"/>
          <p:cNvGrpSpPr/>
          <p:nvPr/>
        </p:nvGrpSpPr>
        <p:grpSpPr>
          <a:xfrm rot="0">
            <a:off x="7580587" y="6636632"/>
            <a:ext cx="3889047" cy="3650368"/>
            <a:chOff x="0" y="0"/>
            <a:chExt cx="4189053" cy="3931963"/>
          </a:xfrm>
        </p:grpSpPr>
        <p:sp>
          <p:nvSpPr>
            <p:cNvPr name="Freeform 11" id="11"/>
            <p:cNvSpPr/>
            <p:nvPr/>
          </p:nvSpPr>
          <p:spPr>
            <a:xfrm flipH="false" flipV="false" rot="0">
              <a:off x="0" y="0"/>
              <a:ext cx="4189053" cy="3931963"/>
            </a:xfrm>
            <a:custGeom>
              <a:avLst/>
              <a:gdLst/>
              <a:ahLst/>
              <a:cxnLst/>
              <a:rect r="r" b="b" t="t" l="l"/>
              <a:pathLst>
                <a:path h="3931963" w="4189053">
                  <a:moveTo>
                    <a:pt x="0" y="0"/>
                  </a:moveTo>
                  <a:lnTo>
                    <a:pt x="4189053" y="0"/>
                  </a:lnTo>
                  <a:lnTo>
                    <a:pt x="4189053" y="3931963"/>
                  </a:lnTo>
                  <a:lnTo>
                    <a:pt x="0" y="3931963"/>
                  </a:lnTo>
                  <a:close/>
                </a:path>
              </a:pathLst>
            </a:custGeom>
            <a:solidFill>
              <a:srgbClr val="F39D5B"/>
            </a:solidFill>
          </p:spPr>
        </p:sp>
      </p:grpSp>
      <p:sp>
        <p:nvSpPr>
          <p:cNvPr name="Freeform 12" id="12"/>
          <p:cNvSpPr/>
          <p:nvPr/>
        </p:nvSpPr>
        <p:spPr>
          <a:xfrm flipH="false" flipV="false" rot="0">
            <a:off x="9123451" y="7346822"/>
            <a:ext cx="803320" cy="619561"/>
          </a:xfrm>
          <a:custGeom>
            <a:avLst/>
            <a:gdLst/>
            <a:ahLst/>
            <a:cxnLst/>
            <a:rect r="r" b="b" t="t" l="l"/>
            <a:pathLst>
              <a:path h="619561" w="803320">
                <a:moveTo>
                  <a:pt x="0" y="0"/>
                </a:moveTo>
                <a:lnTo>
                  <a:pt x="803320" y="0"/>
                </a:lnTo>
                <a:lnTo>
                  <a:pt x="803320" y="619561"/>
                </a:lnTo>
                <a:lnTo>
                  <a:pt x="0" y="619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5334054" y="9229725"/>
            <a:ext cx="1925246" cy="297180"/>
          </a:xfrm>
          <a:prstGeom prst="rect">
            <a:avLst/>
          </a:prstGeom>
        </p:spPr>
        <p:txBody>
          <a:bodyPr anchor="t" rtlCol="false" tIns="0" lIns="0" bIns="0" rIns="0">
            <a:spAutoFit/>
          </a:bodyPr>
          <a:lstStyle/>
          <a:p>
            <a:pPr algn="r">
              <a:lnSpc>
                <a:spcPts val="2519"/>
              </a:lnSpc>
              <a:spcBef>
                <a:spcPct val="0"/>
              </a:spcBef>
            </a:pPr>
            <a:r>
              <a:rPr lang="en-US" sz="1799">
                <a:solidFill>
                  <a:srgbClr val="000000"/>
                </a:solidFill>
                <a:latin typeface="Open Sans"/>
                <a:ea typeface="Open Sans"/>
                <a:cs typeface="Open Sans"/>
                <a:sym typeface="Open Sans"/>
              </a:rPr>
              <a:t>Page 02</a:t>
            </a:r>
          </a:p>
        </p:txBody>
      </p:sp>
      <p:sp>
        <p:nvSpPr>
          <p:cNvPr name="TextBox 14" id="14"/>
          <p:cNvSpPr txBox="true"/>
          <p:nvPr/>
        </p:nvSpPr>
        <p:spPr>
          <a:xfrm rot="0">
            <a:off x="1558901" y="2003973"/>
            <a:ext cx="8000615" cy="958215"/>
          </a:xfrm>
          <a:prstGeom prst="rect">
            <a:avLst/>
          </a:prstGeom>
        </p:spPr>
        <p:txBody>
          <a:bodyPr anchor="t" rtlCol="false" tIns="0" lIns="0" bIns="0" rIns="0">
            <a:spAutoFit/>
          </a:bodyPr>
          <a:lstStyle/>
          <a:p>
            <a:pPr algn="l">
              <a:lnSpc>
                <a:spcPts val="7680"/>
              </a:lnSpc>
            </a:pPr>
            <a:r>
              <a:rPr lang="en-US" sz="6000">
                <a:solidFill>
                  <a:srgbClr val="000000"/>
                </a:solidFill>
                <a:latin typeface="Poppins Bold"/>
                <a:ea typeface="Poppins Bold"/>
                <a:cs typeface="Poppins Bold"/>
                <a:sym typeface="Poppins Bold"/>
              </a:rPr>
              <a:t>INRODUCTION</a:t>
            </a:r>
          </a:p>
        </p:txBody>
      </p:sp>
      <p:sp>
        <p:nvSpPr>
          <p:cNvPr name="TextBox 15" id="15"/>
          <p:cNvSpPr txBox="true"/>
          <p:nvPr/>
        </p:nvSpPr>
        <p:spPr>
          <a:xfrm rot="0">
            <a:off x="8183228" y="8775439"/>
            <a:ext cx="2683766" cy="679452"/>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Open Sans Bold"/>
                <a:ea typeface="Open Sans Bold"/>
                <a:cs typeface="Open Sans Bold"/>
                <a:sym typeface="Open Sans Bold"/>
              </a:rPr>
              <a:t>SCHOLA</a:t>
            </a:r>
          </a:p>
        </p:txBody>
      </p:sp>
      <p:sp>
        <p:nvSpPr>
          <p:cNvPr name="TextBox 16" id="16"/>
          <p:cNvSpPr txBox="true"/>
          <p:nvPr/>
        </p:nvSpPr>
        <p:spPr>
          <a:xfrm rot="0">
            <a:off x="1524495" y="7927333"/>
            <a:ext cx="2802379" cy="297179"/>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Open Sans Bold"/>
                <a:ea typeface="Open Sans Bold"/>
                <a:cs typeface="Open Sans Bold"/>
                <a:sym typeface="Open Sans Bold"/>
              </a:rPr>
              <a:t>LEARN MORE</a:t>
            </a:r>
          </a:p>
        </p:txBody>
      </p:sp>
      <p:sp>
        <p:nvSpPr>
          <p:cNvPr name="TextBox 17" id="17"/>
          <p:cNvSpPr txBox="true"/>
          <p:nvPr/>
        </p:nvSpPr>
        <p:spPr>
          <a:xfrm rot="0">
            <a:off x="1558901" y="3282561"/>
            <a:ext cx="6624327" cy="2789556"/>
          </a:xfrm>
          <a:prstGeom prst="rect">
            <a:avLst/>
          </a:prstGeom>
        </p:spPr>
        <p:txBody>
          <a:bodyPr anchor="t" rtlCol="false" tIns="0" lIns="0" bIns="0" rIns="0">
            <a:spAutoFit/>
          </a:bodyPr>
          <a:lstStyle/>
          <a:p>
            <a:pPr algn="just">
              <a:lnSpc>
                <a:spcPts val="3219"/>
              </a:lnSpc>
              <a:spcBef>
                <a:spcPct val="0"/>
              </a:spcBef>
            </a:pPr>
            <a:r>
              <a:rPr lang="en-US" sz="2299">
                <a:solidFill>
                  <a:srgbClr val="000000"/>
                </a:solidFill>
                <a:latin typeface="Open Sans"/>
                <a:ea typeface="Open Sans"/>
                <a:cs typeface="Open Sans"/>
                <a:sym typeface="Open Sans"/>
              </a:rPr>
              <a:t>Now a days we are seeing many of the students are losing the productivity and efficiency in doing work. As it’s said today’s kids are tomorrow pillars of the country. For those pillars to be strong, there should be some ground work to be done for the students to increase their efficiency and productivity towards their work.</a:t>
            </a:r>
          </a:p>
        </p:txBody>
      </p:sp>
      <p:sp>
        <p:nvSpPr>
          <p:cNvPr name="TextBox 18" id="18"/>
          <p:cNvSpPr txBox="true"/>
          <p:nvPr/>
        </p:nvSpPr>
        <p:spPr>
          <a:xfrm rot="0">
            <a:off x="7580587" y="8246868"/>
            <a:ext cx="3889047" cy="372745"/>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Open Sans Bold"/>
                <a:ea typeface="Open Sans Bold"/>
                <a:cs typeface="Open Sans Bold"/>
                <a:sym typeface="Open Sans Bold"/>
              </a:rPr>
              <a:t>OUR WEBSITE NAME: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24996"/>
            <a:ext cx="226459" cy="22645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4" id="4"/>
          <p:cNvGrpSpPr/>
          <p:nvPr/>
        </p:nvGrpSpPr>
        <p:grpSpPr>
          <a:xfrm rot="0">
            <a:off x="1558901" y="924996"/>
            <a:ext cx="226459" cy="22645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6" id="6"/>
          <p:cNvGrpSpPr/>
          <p:nvPr/>
        </p:nvGrpSpPr>
        <p:grpSpPr>
          <a:xfrm rot="0">
            <a:off x="2089102" y="924996"/>
            <a:ext cx="226459" cy="22645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8" id="8"/>
          <p:cNvGrpSpPr/>
          <p:nvPr/>
        </p:nvGrpSpPr>
        <p:grpSpPr>
          <a:xfrm rot="0">
            <a:off x="9144000" y="0"/>
            <a:ext cx="9144000" cy="10287000"/>
            <a:chOff x="0" y="0"/>
            <a:chExt cx="12192000" cy="13716000"/>
          </a:xfrm>
        </p:grpSpPr>
        <p:pic>
          <p:nvPicPr>
            <p:cNvPr name="Picture 9" id="9"/>
            <p:cNvPicPr>
              <a:picLocks noChangeAspect="true"/>
            </p:cNvPicPr>
            <p:nvPr/>
          </p:nvPicPr>
          <p:blipFill>
            <a:blip r:embed="rId2"/>
            <a:srcRect l="34681" t="0" r="5985" b="0"/>
            <a:stretch>
              <a:fillRect/>
            </a:stretch>
          </p:blipFill>
          <p:spPr>
            <a:xfrm flipH="false" flipV="false">
              <a:off x="0" y="0"/>
              <a:ext cx="12192000" cy="13716000"/>
            </a:xfrm>
            <a:prstGeom prst="rect">
              <a:avLst/>
            </a:prstGeom>
          </p:spPr>
        </p:pic>
      </p:grpSp>
      <p:sp>
        <p:nvSpPr>
          <p:cNvPr name="TextBox 10" id="10"/>
          <p:cNvSpPr txBox="true"/>
          <p:nvPr/>
        </p:nvSpPr>
        <p:spPr>
          <a:xfrm rot="0">
            <a:off x="1028700" y="9229725"/>
            <a:ext cx="1925246" cy="297180"/>
          </a:xfrm>
          <a:prstGeom prst="rect">
            <a:avLst/>
          </a:prstGeom>
        </p:spPr>
        <p:txBody>
          <a:bodyPr anchor="t" rtlCol="false" tIns="0" lIns="0" bIns="0" rIns="0">
            <a:spAutoFit/>
          </a:bodyPr>
          <a:lstStyle/>
          <a:p>
            <a:pPr algn="l">
              <a:lnSpc>
                <a:spcPts val="2519"/>
              </a:lnSpc>
              <a:spcBef>
                <a:spcPct val="0"/>
              </a:spcBef>
            </a:pPr>
            <a:r>
              <a:rPr lang="en-US" sz="1799">
                <a:solidFill>
                  <a:srgbClr val="000000"/>
                </a:solidFill>
                <a:latin typeface="Open Sans"/>
                <a:ea typeface="Open Sans"/>
                <a:cs typeface="Open Sans"/>
                <a:sym typeface="Open Sans"/>
              </a:rPr>
              <a:t>Page 03</a:t>
            </a:r>
          </a:p>
        </p:txBody>
      </p:sp>
      <p:sp>
        <p:nvSpPr>
          <p:cNvPr name="TextBox 11" id="11"/>
          <p:cNvSpPr txBox="true"/>
          <p:nvPr/>
        </p:nvSpPr>
        <p:spPr>
          <a:xfrm rot="0">
            <a:off x="1785360" y="2387037"/>
            <a:ext cx="7358640" cy="1929765"/>
          </a:xfrm>
          <a:prstGeom prst="rect">
            <a:avLst/>
          </a:prstGeom>
        </p:spPr>
        <p:txBody>
          <a:bodyPr anchor="t" rtlCol="false" tIns="0" lIns="0" bIns="0" rIns="0">
            <a:spAutoFit/>
          </a:bodyPr>
          <a:lstStyle/>
          <a:p>
            <a:pPr algn="l">
              <a:lnSpc>
                <a:spcPts val="7680"/>
              </a:lnSpc>
            </a:pPr>
            <a:r>
              <a:rPr lang="en-US" sz="6000">
                <a:solidFill>
                  <a:srgbClr val="000000"/>
                </a:solidFill>
                <a:latin typeface="Poppins Bold"/>
                <a:ea typeface="Poppins Bold"/>
                <a:cs typeface="Poppins Bold"/>
                <a:sym typeface="Poppins Bold"/>
              </a:rPr>
              <a:t>PROBLEM STATEMENT :</a:t>
            </a:r>
          </a:p>
        </p:txBody>
      </p:sp>
      <p:sp>
        <p:nvSpPr>
          <p:cNvPr name="TextBox 12" id="12"/>
          <p:cNvSpPr txBox="true"/>
          <p:nvPr/>
        </p:nvSpPr>
        <p:spPr>
          <a:xfrm rot="0">
            <a:off x="1785360" y="4560961"/>
            <a:ext cx="6324835" cy="3887470"/>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Open Sans"/>
                <a:ea typeface="Open Sans"/>
                <a:cs typeface="Open Sans"/>
                <a:sym typeface="Open Sans"/>
              </a:rPr>
              <a:t>There is a gap between the students and the education, because in todays generation students should be in pace with the fast paced education environment ,to effectively manage and organize their learning resources,as this that might be some extra work for the students, this leads to lack of productivity. This results in students to stay demotivated and retained with the old information and not effectively manage their studies.</a:t>
            </a:r>
          </a:p>
        </p:txBody>
      </p:sp>
      <p:sp>
        <p:nvSpPr>
          <p:cNvPr name="TextBox 13" id="13"/>
          <p:cNvSpPr txBox="true"/>
          <p:nvPr/>
        </p:nvSpPr>
        <p:spPr>
          <a:xfrm rot="0">
            <a:off x="7641714" y="7249305"/>
            <a:ext cx="3004572" cy="264160"/>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Open Sans"/>
                <a:ea typeface="Open Sans"/>
                <a:cs typeface="Open Sans"/>
                <a:sym typeface="Open Sans"/>
              </a:rPr>
              <a:t>For More Information</a:t>
            </a:r>
          </a:p>
        </p:txBody>
      </p:sp>
      <p:sp>
        <p:nvSpPr>
          <p:cNvPr name="TextBox 14" id="14"/>
          <p:cNvSpPr txBox="true"/>
          <p:nvPr/>
        </p:nvSpPr>
        <p:spPr>
          <a:xfrm rot="0">
            <a:off x="7641714" y="6835034"/>
            <a:ext cx="3004572" cy="33972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Open Sans Bold"/>
                <a:ea typeface="Open Sans Bold"/>
                <a:cs typeface="Open Sans Bold"/>
                <a:sym typeface="Open Sans Bold"/>
              </a:rPr>
              <a:t>@reallygreatsite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49173" y="1890162"/>
            <a:ext cx="4578855" cy="6506677"/>
            <a:chOff x="0" y="0"/>
            <a:chExt cx="4932074" cy="7008611"/>
          </a:xfrm>
        </p:grpSpPr>
        <p:sp>
          <p:nvSpPr>
            <p:cNvPr name="Freeform 3" id="3"/>
            <p:cNvSpPr/>
            <p:nvPr/>
          </p:nvSpPr>
          <p:spPr>
            <a:xfrm flipH="false" flipV="false" rot="0">
              <a:off x="0" y="0"/>
              <a:ext cx="4932074" cy="7008611"/>
            </a:xfrm>
            <a:custGeom>
              <a:avLst/>
              <a:gdLst/>
              <a:ahLst/>
              <a:cxnLst/>
              <a:rect r="r" b="b" t="t" l="l"/>
              <a:pathLst>
                <a:path h="7008611" w="4932074">
                  <a:moveTo>
                    <a:pt x="0" y="0"/>
                  </a:moveTo>
                  <a:lnTo>
                    <a:pt x="4932074" y="0"/>
                  </a:lnTo>
                  <a:lnTo>
                    <a:pt x="4932074" y="7008611"/>
                  </a:lnTo>
                  <a:lnTo>
                    <a:pt x="0" y="7008611"/>
                  </a:lnTo>
                  <a:close/>
                </a:path>
              </a:pathLst>
            </a:custGeom>
            <a:solidFill>
              <a:srgbClr val="F39D5B"/>
            </a:solidFill>
          </p:spPr>
        </p:sp>
      </p:grpSp>
      <p:grpSp>
        <p:nvGrpSpPr>
          <p:cNvPr name="Group 4" id="4"/>
          <p:cNvGrpSpPr/>
          <p:nvPr/>
        </p:nvGrpSpPr>
        <p:grpSpPr>
          <a:xfrm rot="0">
            <a:off x="0" y="0"/>
            <a:ext cx="4298346" cy="7973759"/>
            <a:chOff x="0" y="0"/>
            <a:chExt cx="5731128" cy="10631678"/>
          </a:xfrm>
        </p:grpSpPr>
        <p:pic>
          <p:nvPicPr>
            <p:cNvPr name="Picture 5" id="5"/>
            <p:cNvPicPr>
              <a:picLocks noChangeAspect="true"/>
            </p:cNvPicPr>
            <p:nvPr/>
          </p:nvPicPr>
          <p:blipFill>
            <a:blip r:embed="rId2"/>
            <a:srcRect l="8100" t="0" r="49606" b="0"/>
            <a:stretch>
              <a:fillRect/>
            </a:stretch>
          </p:blipFill>
          <p:spPr>
            <a:xfrm flipH="false" flipV="false">
              <a:off x="0" y="0"/>
              <a:ext cx="5731128" cy="10631678"/>
            </a:xfrm>
            <a:prstGeom prst="rect">
              <a:avLst/>
            </a:prstGeom>
          </p:spPr>
        </p:pic>
      </p:grpSp>
      <p:grpSp>
        <p:nvGrpSpPr>
          <p:cNvPr name="Group 6" id="6"/>
          <p:cNvGrpSpPr/>
          <p:nvPr/>
        </p:nvGrpSpPr>
        <p:grpSpPr>
          <a:xfrm rot="0">
            <a:off x="4578855" y="2313241"/>
            <a:ext cx="4298346" cy="7973759"/>
            <a:chOff x="0" y="0"/>
            <a:chExt cx="5731128" cy="10631678"/>
          </a:xfrm>
        </p:grpSpPr>
        <p:pic>
          <p:nvPicPr>
            <p:cNvPr name="Picture 7" id="7"/>
            <p:cNvPicPr>
              <a:picLocks noChangeAspect="true"/>
            </p:cNvPicPr>
            <p:nvPr/>
          </p:nvPicPr>
          <p:blipFill>
            <a:blip r:embed="rId3"/>
            <a:srcRect l="14068" t="0" r="49949" b="0"/>
            <a:stretch>
              <a:fillRect/>
            </a:stretch>
          </p:blipFill>
          <p:spPr>
            <a:xfrm flipH="true" flipV="false">
              <a:off x="0" y="0"/>
              <a:ext cx="5731128" cy="10631678"/>
            </a:xfrm>
            <a:prstGeom prst="rect">
              <a:avLst/>
            </a:prstGeom>
          </p:spPr>
        </p:pic>
      </p:grpSp>
      <p:sp>
        <p:nvSpPr>
          <p:cNvPr name="TextBox 8" id="8"/>
          <p:cNvSpPr txBox="true"/>
          <p:nvPr/>
        </p:nvSpPr>
        <p:spPr>
          <a:xfrm rot="0">
            <a:off x="15324529" y="9229725"/>
            <a:ext cx="1925246" cy="297180"/>
          </a:xfrm>
          <a:prstGeom prst="rect">
            <a:avLst/>
          </a:prstGeom>
        </p:spPr>
        <p:txBody>
          <a:bodyPr anchor="t" rtlCol="false" tIns="0" lIns="0" bIns="0" rIns="0">
            <a:spAutoFit/>
          </a:bodyPr>
          <a:lstStyle/>
          <a:p>
            <a:pPr algn="r">
              <a:lnSpc>
                <a:spcPts val="2519"/>
              </a:lnSpc>
              <a:spcBef>
                <a:spcPct val="0"/>
              </a:spcBef>
            </a:pPr>
            <a:r>
              <a:rPr lang="en-US" sz="1799">
                <a:solidFill>
                  <a:srgbClr val="000000"/>
                </a:solidFill>
                <a:latin typeface="Open Sans"/>
                <a:ea typeface="Open Sans"/>
                <a:cs typeface="Open Sans"/>
                <a:sym typeface="Open Sans"/>
              </a:rPr>
              <a:t>Page 04</a:t>
            </a:r>
          </a:p>
        </p:txBody>
      </p:sp>
      <p:sp>
        <p:nvSpPr>
          <p:cNvPr name="TextBox 9" id="9"/>
          <p:cNvSpPr txBox="true"/>
          <p:nvPr/>
        </p:nvSpPr>
        <p:spPr>
          <a:xfrm rot="0">
            <a:off x="10233168" y="2394871"/>
            <a:ext cx="7026132" cy="1929765"/>
          </a:xfrm>
          <a:prstGeom prst="rect">
            <a:avLst/>
          </a:prstGeom>
        </p:spPr>
        <p:txBody>
          <a:bodyPr anchor="t" rtlCol="false" tIns="0" lIns="0" bIns="0" rIns="0">
            <a:spAutoFit/>
          </a:bodyPr>
          <a:lstStyle/>
          <a:p>
            <a:pPr algn="l">
              <a:lnSpc>
                <a:spcPts val="7680"/>
              </a:lnSpc>
            </a:pPr>
            <a:r>
              <a:rPr lang="en-US" sz="6000">
                <a:solidFill>
                  <a:srgbClr val="000000"/>
                </a:solidFill>
                <a:latin typeface="Poppins Bold"/>
                <a:ea typeface="Poppins Bold"/>
                <a:cs typeface="Poppins Bold"/>
                <a:sym typeface="Poppins Bold"/>
              </a:rPr>
              <a:t>OUR VISION &amp; MISSION</a:t>
            </a:r>
          </a:p>
        </p:txBody>
      </p:sp>
      <p:grpSp>
        <p:nvGrpSpPr>
          <p:cNvPr name="Group 10" id="10"/>
          <p:cNvGrpSpPr/>
          <p:nvPr/>
        </p:nvGrpSpPr>
        <p:grpSpPr>
          <a:xfrm rot="0">
            <a:off x="15972439" y="915471"/>
            <a:ext cx="226459" cy="226459"/>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12" id="12"/>
          <p:cNvGrpSpPr/>
          <p:nvPr/>
        </p:nvGrpSpPr>
        <p:grpSpPr>
          <a:xfrm rot="0">
            <a:off x="16502640" y="915471"/>
            <a:ext cx="226459" cy="226459"/>
            <a:chOff x="0" y="0"/>
            <a:chExt cx="1913890" cy="1913890"/>
          </a:xfrm>
        </p:grpSpPr>
        <p:sp>
          <p:nvSpPr>
            <p:cNvPr name="Freeform 13" id="1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14" id="14"/>
          <p:cNvGrpSpPr/>
          <p:nvPr/>
        </p:nvGrpSpPr>
        <p:grpSpPr>
          <a:xfrm rot="0">
            <a:off x="17032841" y="915471"/>
            <a:ext cx="226459" cy="226459"/>
            <a:chOff x="0" y="0"/>
            <a:chExt cx="1913890" cy="1913890"/>
          </a:xfrm>
        </p:grpSpPr>
        <p:sp>
          <p:nvSpPr>
            <p:cNvPr name="Freeform 15" id="1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sp>
        <p:nvSpPr>
          <p:cNvPr name="TextBox 16" id="16"/>
          <p:cNvSpPr txBox="true"/>
          <p:nvPr/>
        </p:nvSpPr>
        <p:spPr>
          <a:xfrm rot="0">
            <a:off x="10233168" y="4976146"/>
            <a:ext cx="7026132" cy="1153795"/>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Open Sans"/>
                <a:ea typeface="Open Sans"/>
                <a:cs typeface="Open Sans"/>
                <a:sym typeface="Open Sans"/>
              </a:rPr>
              <a:t>Our vision is to mould students  into critcal thinkers , compassionate leaders and lifelong learners in transformative environment.</a:t>
            </a:r>
          </a:p>
        </p:txBody>
      </p:sp>
      <p:sp>
        <p:nvSpPr>
          <p:cNvPr name="TextBox 17" id="17"/>
          <p:cNvSpPr txBox="true"/>
          <p:nvPr/>
        </p:nvSpPr>
        <p:spPr>
          <a:xfrm rot="0">
            <a:off x="10233168" y="6445780"/>
            <a:ext cx="7026132" cy="1153795"/>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Open Sans"/>
                <a:ea typeface="Open Sans"/>
                <a:cs typeface="Open Sans"/>
                <a:sym typeface="Open Sans"/>
              </a:rPr>
              <a:t>We always aspire  to make students to acquire knowledge, skills and learning new emerging technologies to excel in a rapidly changing world.</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924996"/>
            <a:ext cx="226459" cy="22645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4" id="4"/>
          <p:cNvGrpSpPr/>
          <p:nvPr/>
        </p:nvGrpSpPr>
        <p:grpSpPr>
          <a:xfrm rot="0">
            <a:off x="1558901" y="924996"/>
            <a:ext cx="226459" cy="22645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6" id="6"/>
          <p:cNvGrpSpPr/>
          <p:nvPr/>
        </p:nvGrpSpPr>
        <p:grpSpPr>
          <a:xfrm rot="0">
            <a:off x="2089102" y="924996"/>
            <a:ext cx="226459" cy="22645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8" id="8"/>
          <p:cNvGrpSpPr/>
          <p:nvPr/>
        </p:nvGrpSpPr>
        <p:grpSpPr>
          <a:xfrm rot="0">
            <a:off x="11515597" y="0"/>
            <a:ext cx="4354733" cy="10320015"/>
            <a:chOff x="0" y="0"/>
            <a:chExt cx="4690663" cy="11116115"/>
          </a:xfrm>
        </p:grpSpPr>
        <p:sp>
          <p:nvSpPr>
            <p:cNvPr name="Freeform 9" id="9"/>
            <p:cNvSpPr/>
            <p:nvPr/>
          </p:nvSpPr>
          <p:spPr>
            <a:xfrm flipH="false" flipV="false" rot="0">
              <a:off x="0" y="0"/>
              <a:ext cx="4690663" cy="11116115"/>
            </a:xfrm>
            <a:custGeom>
              <a:avLst/>
              <a:gdLst/>
              <a:ahLst/>
              <a:cxnLst/>
              <a:rect r="r" b="b" t="t" l="l"/>
              <a:pathLst>
                <a:path h="11116115" w="4690663">
                  <a:moveTo>
                    <a:pt x="0" y="0"/>
                  </a:moveTo>
                  <a:lnTo>
                    <a:pt x="4690663" y="0"/>
                  </a:lnTo>
                  <a:lnTo>
                    <a:pt x="4690663" y="11116115"/>
                  </a:lnTo>
                  <a:lnTo>
                    <a:pt x="0" y="11116115"/>
                  </a:lnTo>
                  <a:close/>
                </a:path>
              </a:pathLst>
            </a:custGeom>
            <a:solidFill>
              <a:srgbClr val="F39D5B"/>
            </a:solidFill>
          </p:spPr>
        </p:sp>
      </p:grpSp>
      <p:sp>
        <p:nvSpPr>
          <p:cNvPr name="TextBox 10" id="10"/>
          <p:cNvSpPr txBox="true"/>
          <p:nvPr/>
        </p:nvSpPr>
        <p:spPr>
          <a:xfrm rot="0">
            <a:off x="15334054" y="9229725"/>
            <a:ext cx="1925246" cy="297180"/>
          </a:xfrm>
          <a:prstGeom prst="rect">
            <a:avLst/>
          </a:prstGeom>
        </p:spPr>
        <p:txBody>
          <a:bodyPr anchor="t" rtlCol="false" tIns="0" lIns="0" bIns="0" rIns="0">
            <a:spAutoFit/>
          </a:bodyPr>
          <a:lstStyle/>
          <a:p>
            <a:pPr algn="r">
              <a:lnSpc>
                <a:spcPts val="2519"/>
              </a:lnSpc>
              <a:spcBef>
                <a:spcPct val="0"/>
              </a:spcBef>
            </a:pPr>
            <a:r>
              <a:rPr lang="en-US" sz="1799">
                <a:solidFill>
                  <a:srgbClr val="000000"/>
                </a:solidFill>
                <a:latin typeface="Open Sans"/>
                <a:ea typeface="Open Sans"/>
                <a:cs typeface="Open Sans"/>
                <a:sym typeface="Open Sans"/>
              </a:rPr>
              <a:t>Page 05</a:t>
            </a:r>
          </a:p>
        </p:txBody>
      </p:sp>
      <p:sp>
        <p:nvSpPr>
          <p:cNvPr name="TextBox 11" id="11"/>
          <p:cNvSpPr txBox="true"/>
          <p:nvPr/>
        </p:nvSpPr>
        <p:spPr>
          <a:xfrm rot="0">
            <a:off x="1558901" y="2735053"/>
            <a:ext cx="7775599" cy="958215"/>
          </a:xfrm>
          <a:prstGeom prst="rect">
            <a:avLst/>
          </a:prstGeom>
        </p:spPr>
        <p:txBody>
          <a:bodyPr anchor="t" rtlCol="false" tIns="0" lIns="0" bIns="0" rIns="0">
            <a:spAutoFit/>
          </a:bodyPr>
          <a:lstStyle/>
          <a:p>
            <a:pPr algn="l">
              <a:lnSpc>
                <a:spcPts val="7680"/>
              </a:lnSpc>
            </a:pPr>
            <a:r>
              <a:rPr lang="en-US" sz="6000">
                <a:solidFill>
                  <a:srgbClr val="000000"/>
                </a:solidFill>
                <a:latin typeface="Poppins Bold"/>
                <a:ea typeface="Poppins Bold"/>
                <a:cs typeface="Poppins Bold"/>
                <a:sym typeface="Poppins Bold"/>
              </a:rPr>
              <a:t>OUR SOLUTION : </a:t>
            </a:r>
          </a:p>
        </p:txBody>
      </p:sp>
      <p:sp>
        <p:nvSpPr>
          <p:cNvPr name="TextBox 12" id="12"/>
          <p:cNvSpPr txBox="true"/>
          <p:nvPr/>
        </p:nvSpPr>
        <p:spPr>
          <a:xfrm rot="0">
            <a:off x="1558901" y="3989705"/>
            <a:ext cx="6842267" cy="2715895"/>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Open Sans"/>
                <a:ea typeface="Open Sans"/>
                <a:cs typeface="Open Sans"/>
                <a:sym typeface="Open Sans"/>
              </a:rPr>
              <a:t>We came with an website where student can effectively manage their studies and be at pace with the new information of the tech skills.There are other features and services provided which can help the student to organize their studies and increase productivity. Services we provide are listed in the next slide.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334054" y="9229725"/>
            <a:ext cx="1925246" cy="297180"/>
          </a:xfrm>
          <a:prstGeom prst="rect">
            <a:avLst/>
          </a:prstGeom>
        </p:spPr>
        <p:txBody>
          <a:bodyPr anchor="t" rtlCol="false" tIns="0" lIns="0" bIns="0" rIns="0">
            <a:spAutoFit/>
          </a:bodyPr>
          <a:lstStyle/>
          <a:p>
            <a:pPr algn="r">
              <a:lnSpc>
                <a:spcPts val="2519"/>
              </a:lnSpc>
              <a:spcBef>
                <a:spcPct val="0"/>
              </a:spcBef>
            </a:pPr>
            <a:r>
              <a:rPr lang="en-US" sz="1799">
                <a:solidFill>
                  <a:srgbClr val="000000"/>
                </a:solidFill>
                <a:latin typeface="Open Sans"/>
                <a:ea typeface="Open Sans"/>
                <a:cs typeface="Open Sans"/>
                <a:sym typeface="Open Sans"/>
              </a:rPr>
              <a:t>Page 06</a:t>
            </a:r>
          </a:p>
        </p:txBody>
      </p:sp>
      <p:grpSp>
        <p:nvGrpSpPr>
          <p:cNvPr name="Group 3" id="3"/>
          <p:cNvGrpSpPr/>
          <p:nvPr/>
        </p:nvGrpSpPr>
        <p:grpSpPr>
          <a:xfrm rot="0">
            <a:off x="6195938" y="0"/>
            <a:ext cx="5896123" cy="10287000"/>
            <a:chOff x="0" y="0"/>
            <a:chExt cx="7861498" cy="13716000"/>
          </a:xfrm>
        </p:grpSpPr>
        <p:pic>
          <p:nvPicPr>
            <p:cNvPr name="Picture 4" id="4"/>
            <p:cNvPicPr>
              <a:picLocks noChangeAspect="true"/>
            </p:cNvPicPr>
            <p:nvPr/>
          </p:nvPicPr>
          <p:blipFill>
            <a:blip r:embed="rId2"/>
            <a:srcRect l="44777" t="0" r="16964" b="0"/>
            <a:stretch>
              <a:fillRect/>
            </a:stretch>
          </p:blipFill>
          <p:spPr>
            <a:xfrm flipH="false" flipV="false">
              <a:off x="0" y="0"/>
              <a:ext cx="7861498" cy="13716000"/>
            </a:xfrm>
            <a:prstGeom prst="rect">
              <a:avLst/>
            </a:prstGeom>
          </p:spPr>
        </p:pic>
      </p:grpSp>
      <p:sp>
        <p:nvSpPr>
          <p:cNvPr name="Freeform 5" id="5"/>
          <p:cNvSpPr/>
          <p:nvPr/>
        </p:nvSpPr>
        <p:spPr>
          <a:xfrm flipH="false" flipV="false" rot="0">
            <a:off x="13159332" y="1758877"/>
            <a:ext cx="520973" cy="481190"/>
          </a:xfrm>
          <a:custGeom>
            <a:avLst/>
            <a:gdLst/>
            <a:ahLst/>
            <a:cxnLst/>
            <a:rect r="r" b="b" t="t" l="l"/>
            <a:pathLst>
              <a:path h="481190" w="520973">
                <a:moveTo>
                  <a:pt x="0" y="0"/>
                </a:moveTo>
                <a:lnTo>
                  <a:pt x="520973" y="0"/>
                </a:lnTo>
                <a:lnTo>
                  <a:pt x="520973" y="481189"/>
                </a:lnTo>
                <a:lnTo>
                  <a:pt x="0" y="4811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4127202" y="1720777"/>
            <a:ext cx="3132098" cy="396241"/>
          </a:xfrm>
          <a:prstGeom prst="rect">
            <a:avLst/>
          </a:prstGeom>
        </p:spPr>
        <p:txBody>
          <a:bodyPr anchor="t" rtlCol="false" tIns="0" lIns="0" bIns="0" rIns="0">
            <a:spAutoFit/>
          </a:bodyPr>
          <a:lstStyle/>
          <a:p>
            <a:pPr algn="l">
              <a:lnSpc>
                <a:spcPts val="3359"/>
              </a:lnSpc>
              <a:spcBef>
                <a:spcPct val="0"/>
              </a:spcBef>
            </a:pPr>
            <a:r>
              <a:rPr lang="en-US" sz="2399">
                <a:solidFill>
                  <a:srgbClr val="000000"/>
                </a:solidFill>
                <a:latin typeface="Open Sans Bold"/>
                <a:ea typeface="Open Sans Bold"/>
                <a:cs typeface="Open Sans Bold"/>
                <a:sym typeface="Open Sans Bold"/>
              </a:rPr>
              <a:t>Personal Timetable</a:t>
            </a:r>
          </a:p>
        </p:txBody>
      </p:sp>
      <p:sp>
        <p:nvSpPr>
          <p:cNvPr name="Freeform 7" id="7"/>
          <p:cNvSpPr/>
          <p:nvPr/>
        </p:nvSpPr>
        <p:spPr>
          <a:xfrm flipH="false" flipV="false" rot="0">
            <a:off x="13159332" y="3269896"/>
            <a:ext cx="520973" cy="481190"/>
          </a:xfrm>
          <a:custGeom>
            <a:avLst/>
            <a:gdLst/>
            <a:ahLst/>
            <a:cxnLst/>
            <a:rect r="r" b="b" t="t" l="l"/>
            <a:pathLst>
              <a:path h="481190" w="520973">
                <a:moveTo>
                  <a:pt x="0" y="0"/>
                </a:moveTo>
                <a:lnTo>
                  <a:pt x="520973" y="0"/>
                </a:lnTo>
                <a:lnTo>
                  <a:pt x="520973" y="481189"/>
                </a:lnTo>
                <a:lnTo>
                  <a:pt x="0" y="4811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4127202" y="3231796"/>
            <a:ext cx="3132098" cy="396241"/>
          </a:xfrm>
          <a:prstGeom prst="rect">
            <a:avLst/>
          </a:prstGeom>
        </p:spPr>
        <p:txBody>
          <a:bodyPr anchor="t" rtlCol="false" tIns="0" lIns="0" bIns="0" rIns="0">
            <a:spAutoFit/>
          </a:bodyPr>
          <a:lstStyle/>
          <a:p>
            <a:pPr algn="l">
              <a:lnSpc>
                <a:spcPts val="3359"/>
              </a:lnSpc>
              <a:spcBef>
                <a:spcPct val="0"/>
              </a:spcBef>
            </a:pPr>
            <a:r>
              <a:rPr lang="en-US" sz="2399">
                <a:solidFill>
                  <a:srgbClr val="000000"/>
                </a:solidFill>
                <a:latin typeface="Open Sans Bold"/>
                <a:ea typeface="Open Sans Bold"/>
                <a:cs typeface="Open Sans Bold"/>
                <a:sym typeface="Open Sans Bold"/>
              </a:rPr>
              <a:t>Doubts Panel</a:t>
            </a:r>
          </a:p>
        </p:txBody>
      </p:sp>
      <p:sp>
        <p:nvSpPr>
          <p:cNvPr name="Freeform 9" id="9"/>
          <p:cNvSpPr/>
          <p:nvPr/>
        </p:nvSpPr>
        <p:spPr>
          <a:xfrm flipH="false" flipV="false" rot="0">
            <a:off x="13159332" y="4780915"/>
            <a:ext cx="520973" cy="481190"/>
          </a:xfrm>
          <a:custGeom>
            <a:avLst/>
            <a:gdLst/>
            <a:ahLst/>
            <a:cxnLst/>
            <a:rect r="r" b="b" t="t" l="l"/>
            <a:pathLst>
              <a:path h="481190" w="520973">
                <a:moveTo>
                  <a:pt x="0" y="0"/>
                </a:moveTo>
                <a:lnTo>
                  <a:pt x="520973" y="0"/>
                </a:lnTo>
                <a:lnTo>
                  <a:pt x="520973" y="481189"/>
                </a:lnTo>
                <a:lnTo>
                  <a:pt x="0" y="4811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4127202" y="4742815"/>
            <a:ext cx="3132098" cy="396241"/>
          </a:xfrm>
          <a:prstGeom prst="rect">
            <a:avLst/>
          </a:prstGeom>
        </p:spPr>
        <p:txBody>
          <a:bodyPr anchor="t" rtlCol="false" tIns="0" lIns="0" bIns="0" rIns="0">
            <a:spAutoFit/>
          </a:bodyPr>
          <a:lstStyle/>
          <a:p>
            <a:pPr algn="l">
              <a:lnSpc>
                <a:spcPts val="3359"/>
              </a:lnSpc>
              <a:spcBef>
                <a:spcPct val="0"/>
              </a:spcBef>
            </a:pPr>
            <a:r>
              <a:rPr lang="en-US" sz="2399">
                <a:solidFill>
                  <a:srgbClr val="000000"/>
                </a:solidFill>
                <a:latin typeface="Open Sans Bold"/>
                <a:ea typeface="Open Sans Bold"/>
                <a:cs typeface="Open Sans Bold"/>
                <a:sym typeface="Open Sans Bold"/>
              </a:rPr>
              <a:t>Tech News Portal</a:t>
            </a:r>
          </a:p>
        </p:txBody>
      </p:sp>
      <p:sp>
        <p:nvSpPr>
          <p:cNvPr name="Freeform 11" id="11"/>
          <p:cNvSpPr/>
          <p:nvPr/>
        </p:nvSpPr>
        <p:spPr>
          <a:xfrm flipH="false" flipV="false" rot="0">
            <a:off x="13159332" y="6291934"/>
            <a:ext cx="520973" cy="481190"/>
          </a:xfrm>
          <a:custGeom>
            <a:avLst/>
            <a:gdLst/>
            <a:ahLst/>
            <a:cxnLst/>
            <a:rect r="r" b="b" t="t" l="l"/>
            <a:pathLst>
              <a:path h="481190" w="520973">
                <a:moveTo>
                  <a:pt x="0" y="0"/>
                </a:moveTo>
                <a:lnTo>
                  <a:pt x="520973" y="0"/>
                </a:lnTo>
                <a:lnTo>
                  <a:pt x="520973" y="481189"/>
                </a:lnTo>
                <a:lnTo>
                  <a:pt x="0" y="4811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4127202" y="6253834"/>
            <a:ext cx="3132098" cy="396241"/>
          </a:xfrm>
          <a:prstGeom prst="rect">
            <a:avLst/>
          </a:prstGeom>
        </p:spPr>
        <p:txBody>
          <a:bodyPr anchor="t" rtlCol="false" tIns="0" lIns="0" bIns="0" rIns="0">
            <a:spAutoFit/>
          </a:bodyPr>
          <a:lstStyle/>
          <a:p>
            <a:pPr algn="l">
              <a:lnSpc>
                <a:spcPts val="3359"/>
              </a:lnSpc>
              <a:spcBef>
                <a:spcPct val="0"/>
              </a:spcBef>
            </a:pPr>
            <a:r>
              <a:rPr lang="en-US" sz="2399">
                <a:solidFill>
                  <a:srgbClr val="000000"/>
                </a:solidFill>
                <a:latin typeface="Open Sans Bold"/>
                <a:ea typeface="Open Sans Bold"/>
                <a:cs typeface="Open Sans Bold"/>
                <a:sym typeface="Open Sans Bold"/>
              </a:rPr>
              <a:t>AI Chatbot</a:t>
            </a:r>
          </a:p>
        </p:txBody>
      </p:sp>
      <p:sp>
        <p:nvSpPr>
          <p:cNvPr name="Freeform 13" id="13"/>
          <p:cNvSpPr/>
          <p:nvPr/>
        </p:nvSpPr>
        <p:spPr>
          <a:xfrm flipH="false" flipV="false" rot="0">
            <a:off x="4606541" y="2972716"/>
            <a:ext cx="520973" cy="481190"/>
          </a:xfrm>
          <a:custGeom>
            <a:avLst/>
            <a:gdLst/>
            <a:ahLst/>
            <a:cxnLst/>
            <a:rect r="r" b="b" t="t" l="l"/>
            <a:pathLst>
              <a:path h="481190" w="520973">
                <a:moveTo>
                  <a:pt x="0" y="0"/>
                </a:moveTo>
                <a:lnTo>
                  <a:pt x="520973" y="0"/>
                </a:lnTo>
                <a:lnTo>
                  <a:pt x="520973" y="481189"/>
                </a:lnTo>
                <a:lnTo>
                  <a:pt x="0" y="4811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028700" y="2934616"/>
            <a:ext cx="3132098" cy="815341"/>
          </a:xfrm>
          <a:prstGeom prst="rect">
            <a:avLst/>
          </a:prstGeom>
        </p:spPr>
        <p:txBody>
          <a:bodyPr anchor="t" rtlCol="false" tIns="0" lIns="0" bIns="0" rIns="0">
            <a:spAutoFit/>
          </a:bodyPr>
          <a:lstStyle/>
          <a:p>
            <a:pPr algn="r">
              <a:lnSpc>
                <a:spcPts val="3359"/>
              </a:lnSpc>
              <a:spcBef>
                <a:spcPct val="0"/>
              </a:spcBef>
            </a:pPr>
            <a:r>
              <a:rPr lang="en-US" sz="2399">
                <a:solidFill>
                  <a:srgbClr val="000000"/>
                </a:solidFill>
                <a:latin typeface="Open Sans Bold"/>
                <a:ea typeface="Open Sans Bold"/>
                <a:cs typeface="Open Sans Bold"/>
                <a:sym typeface="Open Sans Bold"/>
              </a:rPr>
              <a:t>Timestamped Video Insights</a:t>
            </a:r>
          </a:p>
        </p:txBody>
      </p:sp>
      <p:sp>
        <p:nvSpPr>
          <p:cNvPr name="Freeform 15" id="15"/>
          <p:cNvSpPr/>
          <p:nvPr/>
        </p:nvSpPr>
        <p:spPr>
          <a:xfrm flipH="false" flipV="false" rot="0">
            <a:off x="4606541" y="4483735"/>
            <a:ext cx="520973" cy="481190"/>
          </a:xfrm>
          <a:custGeom>
            <a:avLst/>
            <a:gdLst/>
            <a:ahLst/>
            <a:cxnLst/>
            <a:rect r="r" b="b" t="t" l="l"/>
            <a:pathLst>
              <a:path h="481190" w="520973">
                <a:moveTo>
                  <a:pt x="0" y="0"/>
                </a:moveTo>
                <a:lnTo>
                  <a:pt x="520973" y="0"/>
                </a:lnTo>
                <a:lnTo>
                  <a:pt x="520973" y="481189"/>
                </a:lnTo>
                <a:lnTo>
                  <a:pt x="0" y="4811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1028700" y="4445635"/>
            <a:ext cx="3132098" cy="396241"/>
          </a:xfrm>
          <a:prstGeom prst="rect">
            <a:avLst/>
          </a:prstGeom>
        </p:spPr>
        <p:txBody>
          <a:bodyPr anchor="t" rtlCol="false" tIns="0" lIns="0" bIns="0" rIns="0">
            <a:spAutoFit/>
          </a:bodyPr>
          <a:lstStyle/>
          <a:p>
            <a:pPr algn="r">
              <a:lnSpc>
                <a:spcPts val="3359"/>
              </a:lnSpc>
              <a:spcBef>
                <a:spcPct val="0"/>
              </a:spcBef>
            </a:pPr>
            <a:r>
              <a:rPr lang="en-US" sz="2399">
                <a:solidFill>
                  <a:srgbClr val="000000"/>
                </a:solidFill>
                <a:latin typeface="Open Sans Bold"/>
                <a:ea typeface="Open Sans Bold"/>
                <a:cs typeface="Open Sans Bold"/>
                <a:sym typeface="Open Sans Bold"/>
              </a:rPr>
              <a:t>Educator Portal</a:t>
            </a:r>
          </a:p>
        </p:txBody>
      </p:sp>
      <p:sp>
        <p:nvSpPr>
          <p:cNvPr name="Freeform 17" id="17"/>
          <p:cNvSpPr/>
          <p:nvPr/>
        </p:nvSpPr>
        <p:spPr>
          <a:xfrm flipH="false" flipV="false" rot="0">
            <a:off x="4606541" y="5994754"/>
            <a:ext cx="520973" cy="481190"/>
          </a:xfrm>
          <a:custGeom>
            <a:avLst/>
            <a:gdLst/>
            <a:ahLst/>
            <a:cxnLst/>
            <a:rect r="r" b="b" t="t" l="l"/>
            <a:pathLst>
              <a:path h="481190" w="520973">
                <a:moveTo>
                  <a:pt x="0" y="0"/>
                </a:moveTo>
                <a:lnTo>
                  <a:pt x="520973" y="0"/>
                </a:lnTo>
                <a:lnTo>
                  <a:pt x="520973" y="481189"/>
                </a:lnTo>
                <a:lnTo>
                  <a:pt x="0" y="4811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1028700" y="5956654"/>
            <a:ext cx="3132098" cy="815341"/>
          </a:xfrm>
          <a:prstGeom prst="rect">
            <a:avLst/>
          </a:prstGeom>
        </p:spPr>
        <p:txBody>
          <a:bodyPr anchor="t" rtlCol="false" tIns="0" lIns="0" bIns="0" rIns="0">
            <a:spAutoFit/>
          </a:bodyPr>
          <a:lstStyle/>
          <a:p>
            <a:pPr algn="r">
              <a:lnSpc>
                <a:spcPts val="3359"/>
              </a:lnSpc>
              <a:spcBef>
                <a:spcPct val="0"/>
              </a:spcBef>
            </a:pPr>
            <a:r>
              <a:rPr lang="en-US" sz="2399">
                <a:solidFill>
                  <a:srgbClr val="000000"/>
                </a:solidFill>
                <a:latin typeface="Open Sans Bold"/>
                <a:ea typeface="Open Sans Bold"/>
                <a:cs typeface="Open Sans Bold"/>
                <a:sym typeface="Open Sans Bold"/>
              </a:rPr>
              <a:t>Automated PDF Summaries</a:t>
            </a:r>
          </a:p>
        </p:txBody>
      </p:sp>
      <p:sp>
        <p:nvSpPr>
          <p:cNvPr name="Freeform 19" id="19"/>
          <p:cNvSpPr/>
          <p:nvPr/>
        </p:nvSpPr>
        <p:spPr>
          <a:xfrm flipH="false" flipV="false" rot="0">
            <a:off x="4606541" y="7505773"/>
            <a:ext cx="520973" cy="481190"/>
          </a:xfrm>
          <a:custGeom>
            <a:avLst/>
            <a:gdLst/>
            <a:ahLst/>
            <a:cxnLst/>
            <a:rect r="r" b="b" t="t" l="l"/>
            <a:pathLst>
              <a:path h="481190" w="520973">
                <a:moveTo>
                  <a:pt x="0" y="0"/>
                </a:moveTo>
                <a:lnTo>
                  <a:pt x="520973" y="0"/>
                </a:lnTo>
                <a:lnTo>
                  <a:pt x="520973" y="481189"/>
                </a:lnTo>
                <a:lnTo>
                  <a:pt x="0" y="4811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1028700" y="7467673"/>
            <a:ext cx="3132098" cy="815341"/>
          </a:xfrm>
          <a:prstGeom prst="rect">
            <a:avLst/>
          </a:prstGeom>
        </p:spPr>
        <p:txBody>
          <a:bodyPr anchor="t" rtlCol="false" tIns="0" lIns="0" bIns="0" rIns="0">
            <a:spAutoFit/>
          </a:bodyPr>
          <a:lstStyle/>
          <a:p>
            <a:pPr algn="r">
              <a:lnSpc>
                <a:spcPts val="3359"/>
              </a:lnSpc>
              <a:spcBef>
                <a:spcPct val="0"/>
              </a:spcBef>
            </a:pPr>
            <a:r>
              <a:rPr lang="en-US" sz="2399">
                <a:solidFill>
                  <a:srgbClr val="000000"/>
                </a:solidFill>
                <a:latin typeface="Open Sans Bold"/>
                <a:ea typeface="Open Sans Bold"/>
                <a:cs typeface="Open Sans Bold"/>
                <a:sym typeface="Open Sans Bold"/>
              </a:rPr>
              <a:t>AI-Generated Questions</a:t>
            </a:r>
          </a:p>
        </p:txBody>
      </p:sp>
      <p:sp>
        <p:nvSpPr>
          <p:cNvPr name="Freeform 21" id="21"/>
          <p:cNvSpPr/>
          <p:nvPr/>
        </p:nvSpPr>
        <p:spPr>
          <a:xfrm flipH="false" flipV="false" rot="0">
            <a:off x="13159332" y="7801823"/>
            <a:ext cx="520973" cy="481190"/>
          </a:xfrm>
          <a:custGeom>
            <a:avLst/>
            <a:gdLst/>
            <a:ahLst/>
            <a:cxnLst/>
            <a:rect r="r" b="b" t="t" l="l"/>
            <a:pathLst>
              <a:path h="481190" w="520973">
                <a:moveTo>
                  <a:pt x="0" y="0"/>
                </a:moveTo>
                <a:lnTo>
                  <a:pt x="520973" y="0"/>
                </a:lnTo>
                <a:lnTo>
                  <a:pt x="520973" y="481190"/>
                </a:lnTo>
                <a:lnTo>
                  <a:pt x="0" y="4811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2" id="22"/>
          <p:cNvSpPr txBox="true"/>
          <p:nvPr/>
        </p:nvSpPr>
        <p:spPr>
          <a:xfrm rot="0">
            <a:off x="14127202" y="7886773"/>
            <a:ext cx="3132098" cy="396241"/>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Open Sans Bold"/>
                <a:ea typeface="Open Sans Bold"/>
                <a:cs typeface="Open Sans Bold"/>
                <a:sym typeface="Open Sans Bold"/>
              </a:rPr>
              <a:t>Smart To-Do List</a:t>
            </a:r>
          </a:p>
        </p:txBody>
      </p:sp>
      <p:sp>
        <p:nvSpPr>
          <p:cNvPr name="TextBox 23" id="23"/>
          <p:cNvSpPr txBox="true"/>
          <p:nvPr/>
        </p:nvSpPr>
        <p:spPr>
          <a:xfrm rot="0">
            <a:off x="1056633" y="739985"/>
            <a:ext cx="4072384" cy="1259758"/>
          </a:xfrm>
          <a:prstGeom prst="rect">
            <a:avLst/>
          </a:prstGeom>
        </p:spPr>
        <p:txBody>
          <a:bodyPr anchor="t" rtlCol="false" tIns="0" lIns="0" bIns="0" rIns="0">
            <a:spAutoFit/>
          </a:bodyPr>
          <a:lstStyle/>
          <a:p>
            <a:pPr algn="ctr">
              <a:lnSpc>
                <a:spcPts val="10364"/>
              </a:lnSpc>
              <a:spcBef>
                <a:spcPct val="0"/>
              </a:spcBef>
            </a:pPr>
            <a:r>
              <a:rPr lang="en-US" sz="7403">
                <a:solidFill>
                  <a:srgbClr val="F39D5B"/>
                </a:solidFill>
                <a:latin typeface="Open Sans Bold"/>
                <a:ea typeface="Open Sans Bold"/>
                <a:cs typeface="Open Sans Bold"/>
                <a:sym typeface="Open Sans Bold"/>
              </a:rPr>
              <a:t>Services</a:t>
            </a:r>
            <a:r>
              <a:rPr lang="en-US" sz="7403">
                <a:solidFill>
                  <a:srgbClr val="F39D5B"/>
                </a:solidFill>
                <a:latin typeface="Open Sans Bold"/>
                <a:ea typeface="Open Sans Bold"/>
                <a:cs typeface="Open Sans Bold"/>
                <a:sym typeface="Open Sans Bold"/>
              </a:rPr>
              <a:t> </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924996"/>
            <a:ext cx="226459" cy="22645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4" id="4"/>
          <p:cNvGrpSpPr/>
          <p:nvPr/>
        </p:nvGrpSpPr>
        <p:grpSpPr>
          <a:xfrm rot="0">
            <a:off x="1558901" y="924996"/>
            <a:ext cx="226459" cy="22645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6" id="6"/>
          <p:cNvGrpSpPr/>
          <p:nvPr/>
        </p:nvGrpSpPr>
        <p:grpSpPr>
          <a:xfrm rot="0">
            <a:off x="2089102" y="924996"/>
            <a:ext cx="226459" cy="22645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sp>
        <p:nvSpPr>
          <p:cNvPr name="TextBox 8" id="8"/>
          <p:cNvSpPr txBox="true"/>
          <p:nvPr/>
        </p:nvSpPr>
        <p:spPr>
          <a:xfrm rot="0">
            <a:off x="15334054" y="9229725"/>
            <a:ext cx="1925246" cy="297180"/>
          </a:xfrm>
          <a:prstGeom prst="rect">
            <a:avLst/>
          </a:prstGeom>
        </p:spPr>
        <p:txBody>
          <a:bodyPr anchor="t" rtlCol="false" tIns="0" lIns="0" bIns="0" rIns="0">
            <a:spAutoFit/>
          </a:bodyPr>
          <a:lstStyle/>
          <a:p>
            <a:pPr algn="r">
              <a:lnSpc>
                <a:spcPts val="2519"/>
              </a:lnSpc>
              <a:spcBef>
                <a:spcPct val="0"/>
              </a:spcBef>
            </a:pPr>
            <a:r>
              <a:rPr lang="en-US" sz="1799">
                <a:solidFill>
                  <a:srgbClr val="000000"/>
                </a:solidFill>
                <a:latin typeface="Open Sans"/>
                <a:ea typeface="Open Sans"/>
                <a:cs typeface="Open Sans"/>
                <a:sym typeface="Open Sans"/>
              </a:rPr>
              <a:t>Page 07</a:t>
            </a:r>
          </a:p>
        </p:txBody>
      </p:sp>
      <p:sp>
        <p:nvSpPr>
          <p:cNvPr name="TextBox 9" id="9"/>
          <p:cNvSpPr txBox="true"/>
          <p:nvPr/>
        </p:nvSpPr>
        <p:spPr>
          <a:xfrm rot="0">
            <a:off x="1558901" y="1660328"/>
            <a:ext cx="6842267" cy="2491741"/>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Open Sans Bold"/>
                <a:ea typeface="Open Sans Bold"/>
                <a:cs typeface="Open Sans Bold"/>
                <a:sym typeface="Open Sans Bold"/>
              </a:rPr>
              <a:t>Timestamped Insights for YouTube Videos:</a:t>
            </a:r>
            <a:r>
              <a:rPr lang="en-US" sz="2399">
                <a:solidFill>
                  <a:srgbClr val="000000"/>
                </a:solidFill>
                <a:latin typeface="Open Sans"/>
                <a:ea typeface="Open Sans"/>
                <a:cs typeface="Open Sans"/>
                <a:sym typeface="Open Sans"/>
              </a:rPr>
              <a:t> Students can seamlessly add and organize insightful notes linked to specific timestamps within YouTube videos, enhancing their learning experience by allowing easy reference and review.</a:t>
            </a:r>
          </a:p>
        </p:txBody>
      </p:sp>
      <p:sp>
        <p:nvSpPr>
          <p:cNvPr name="TextBox 10" id="10"/>
          <p:cNvSpPr txBox="true"/>
          <p:nvPr/>
        </p:nvSpPr>
        <p:spPr>
          <a:xfrm rot="0">
            <a:off x="1028700" y="4507230"/>
            <a:ext cx="7372467" cy="396241"/>
          </a:xfrm>
          <a:prstGeom prst="rect">
            <a:avLst/>
          </a:prstGeom>
        </p:spPr>
        <p:txBody>
          <a:bodyPr anchor="t" rtlCol="false" tIns="0" lIns="0" bIns="0" rIns="0">
            <a:spAutoFit/>
          </a:bodyPr>
          <a:lstStyle/>
          <a:p>
            <a:pPr algn="ctr">
              <a:lnSpc>
                <a:spcPts val="3359"/>
              </a:lnSpc>
              <a:spcBef>
                <a:spcPct val="0"/>
              </a:spcBef>
            </a:pPr>
          </a:p>
        </p:txBody>
      </p:sp>
      <p:sp>
        <p:nvSpPr>
          <p:cNvPr name="TextBox 11" id="11"/>
          <p:cNvSpPr txBox="true"/>
          <p:nvPr/>
        </p:nvSpPr>
        <p:spPr>
          <a:xfrm rot="0">
            <a:off x="1558901" y="4507230"/>
            <a:ext cx="6842267" cy="2072641"/>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Open Sans Bold"/>
                <a:ea typeface="Open Sans Bold"/>
                <a:cs typeface="Open Sans Bold"/>
                <a:sym typeface="Open Sans Bold"/>
              </a:rPr>
              <a:t>Online Educator Portal: </a:t>
            </a:r>
            <a:r>
              <a:rPr lang="en-US" sz="2399">
                <a:solidFill>
                  <a:srgbClr val="000000"/>
                </a:solidFill>
                <a:latin typeface="Open Sans"/>
                <a:ea typeface="Open Sans"/>
                <a:cs typeface="Open Sans"/>
                <a:sym typeface="Open Sans"/>
              </a:rPr>
              <a:t>A dedicated portal for teachers to manage courses, interact with students, upload resources, and provide real-time feedback, fostering a collaborative learning environment.</a:t>
            </a:r>
          </a:p>
        </p:txBody>
      </p:sp>
      <p:sp>
        <p:nvSpPr>
          <p:cNvPr name="TextBox 12" id="12"/>
          <p:cNvSpPr txBox="true"/>
          <p:nvPr/>
        </p:nvSpPr>
        <p:spPr>
          <a:xfrm rot="0">
            <a:off x="1558901" y="6932295"/>
            <a:ext cx="6842267" cy="2072641"/>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Open Sans Bold"/>
                <a:ea typeface="Open Sans Bold"/>
                <a:cs typeface="Open Sans Bold"/>
                <a:sym typeface="Open Sans Bold"/>
              </a:rPr>
              <a:t>Automated Short Notes from PDFs:</a:t>
            </a:r>
            <a:r>
              <a:rPr lang="en-US" sz="2399">
                <a:solidFill>
                  <a:srgbClr val="000000"/>
                </a:solidFill>
                <a:latin typeface="Open Sans"/>
                <a:ea typeface="Open Sans"/>
                <a:cs typeface="Open Sans"/>
                <a:sym typeface="Open Sans"/>
              </a:rPr>
              <a:t> AI-powered tools generate concise and relevant summaries from PDF documents, enabling students to grasp key concepts quickly and efficiently.</a:t>
            </a:r>
          </a:p>
        </p:txBody>
      </p:sp>
      <p:sp>
        <p:nvSpPr>
          <p:cNvPr name="TextBox 13" id="13"/>
          <p:cNvSpPr txBox="true"/>
          <p:nvPr/>
        </p:nvSpPr>
        <p:spPr>
          <a:xfrm rot="0">
            <a:off x="9144000" y="1660328"/>
            <a:ext cx="7152677" cy="2072641"/>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Open Sans Bold"/>
                <a:ea typeface="Open Sans Bold"/>
                <a:cs typeface="Open Sans Bold"/>
                <a:sym typeface="Open Sans Bold"/>
              </a:rPr>
              <a:t>Automated Question Generation from PDFs: </a:t>
            </a:r>
            <a:r>
              <a:rPr lang="en-US" sz="2399">
                <a:solidFill>
                  <a:srgbClr val="000000"/>
                </a:solidFill>
                <a:latin typeface="Open Sans"/>
                <a:ea typeface="Open Sans"/>
                <a:cs typeface="Open Sans"/>
                <a:sym typeface="Open Sans"/>
              </a:rPr>
              <a:t>Advanced algorithms generate thought-provoking questions from PDF content, helping students test their understanding and educators create assessments with ease.</a:t>
            </a:r>
          </a:p>
        </p:txBody>
      </p:sp>
      <p:sp>
        <p:nvSpPr>
          <p:cNvPr name="TextBox 14" id="14"/>
          <p:cNvSpPr txBox="true"/>
          <p:nvPr/>
        </p:nvSpPr>
        <p:spPr>
          <a:xfrm rot="0">
            <a:off x="9144000" y="4507230"/>
            <a:ext cx="7152677" cy="1653541"/>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Open Sans Bold"/>
                <a:ea typeface="Open Sans Bold"/>
                <a:cs typeface="Open Sans Bold"/>
                <a:sym typeface="Open Sans Bold"/>
              </a:rPr>
              <a:t>To-Do List with Real-Time Notifications: </a:t>
            </a:r>
            <a:r>
              <a:rPr lang="en-US" sz="2399">
                <a:solidFill>
                  <a:srgbClr val="000000"/>
                </a:solidFill>
                <a:latin typeface="Open Sans"/>
                <a:ea typeface="Open Sans"/>
                <a:cs typeface="Open Sans"/>
                <a:sym typeface="Open Sans"/>
              </a:rPr>
              <a:t>An intelligent to-do list that not only helps students track tasks but also sends real-time notifications and reminders to keep them on schedule.</a:t>
            </a:r>
          </a:p>
        </p:txBody>
      </p:sp>
      <p:sp>
        <p:nvSpPr>
          <p:cNvPr name="TextBox 15" id="15"/>
          <p:cNvSpPr txBox="true"/>
          <p:nvPr/>
        </p:nvSpPr>
        <p:spPr>
          <a:xfrm rot="0">
            <a:off x="9144000" y="6932295"/>
            <a:ext cx="7152677" cy="1653541"/>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Open Sans Bold"/>
                <a:ea typeface="Open Sans Bold"/>
                <a:cs typeface="Open Sans Bold"/>
                <a:sym typeface="Open Sans Bold"/>
              </a:rPr>
              <a:t>Doubts Panel: </a:t>
            </a:r>
            <a:r>
              <a:rPr lang="en-US" sz="2399">
                <a:solidFill>
                  <a:srgbClr val="000000"/>
                </a:solidFill>
                <a:latin typeface="Open Sans"/>
                <a:ea typeface="Open Sans"/>
                <a:cs typeface="Open Sans"/>
                <a:sym typeface="Open Sans"/>
              </a:rPr>
              <a:t>An interactive forum where students can post and resolve queries, collaborate with peers, and receive guidance from educators, fostering a supportive learning community.</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924996"/>
            <a:ext cx="226459" cy="22645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4" id="4"/>
          <p:cNvGrpSpPr/>
          <p:nvPr/>
        </p:nvGrpSpPr>
        <p:grpSpPr>
          <a:xfrm rot="0">
            <a:off x="1558901" y="924996"/>
            <a:ext cx="226459" cy="22645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6" id="6"/>
          <p:cNvGrpSpPr/>
          <p:nvPr/>
        </p:nvGrpSpPr>
        <p:grpSpPr>
          <a:xfrm rot="0">
            <a:off x="2089102" y="924996"/>
            <a:ext cx="226459" cy="22645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sp>
        <p:nvSpPr>
          <p:cNvPr name="TextBox 8" id="8"/>
          <p:cNvSpPr txBox="true"/>
          <p:nvPr/>
        </p:nvSpPr>
        <p:spPr>
          <a:xfrm rot="0">
            <a:off x="15334054" y="9229725"/>
            <a:ext cx="1925246" cy="297180"/>
          </a:xfrm>
          <a:prstGeom prst="rect">
            <a:avLst/>
          </a:prstGeom>
        </p:spPr>
        <p:txBody>
          <a:bodyPr anchor="t" rtlCol="false" tIns="0" lIns="0" bIns="0" rIns="0">
            <a:spAutoFit/>
          </a:bodyPr>
          <a:lstStyle/>
          <a:p>
            <a:pPr algn="r">
              <a:lnSpc>
                <a:spcPts val="2519"/>
              </a:lnSpc>
              <a:spcBef>
                <a:spcPct val="0"/>
              </a:spcBef>
            </a:pPr>
            <a:r>
              <a:rPr lang="en-US" sz="1799">
                <a:solidFill>
                  <a:srgbClr val="000000"/>
                </a:solidFill>
                <a:latin typeface="Open Sans"/>
                <a:ea typeface="Open Sans"/>
                <a:cs typeface="Open Sans"/>
                <a:sym typeface="Open Sans"/>
              </a:rPr>
              <a:t>Page 08</a:t>
            </a:r>
          </a:p>
        </p:txBody>
      </p:sp>
      <p:sp>
        <p:nvSpPr>
          <p:cNvPr name="TextBox 9" id="9"/>
          <p:cNvSpPr txBox="true"/>
          <p:nvPr/>
        </p:nvSpPr>
        <p:spPr>
          <a:xfrm rot="0">
            <a:off x="1558901" y="1660328"/>
            <a:ext cx="6842267" cy="1653541"/>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Open Sans Bold"/>
                <a:ea typeface="Open Sans Bold"/>
                <a:cs typeface="Open Sans Bold"/>
                <a:sym typeface="Open Sans Bold"/>
              </a:rPr>
              <a:t>Personalized Timetable: </a:t>
            </a:r>
            <a:r>
              <a:rPr lang="en-US" sz="2399">
                <a:solidFill>
                  <a:srgbClr val="000000"/>
                </a:solidFill>
                <a:latin typeface="Open Sans"/>
                <a:ea typeface="Open Sans"/>
                <a:cs typeface="Open Sans"/>
                <a:sym typeface="Open Sans"/>
              </a:rPr>
              <a:t>A customizable timetable that adapts to students' individual schedules, optimizing their study time and balancing academic and personal activities.</a:t>
            </a:r>
          </a:p>
        </p:txBody>
      </p:sp>
      <p:sp>
        <p:nvSpPr>
          <p:cNvPr name="TextBox 10" id="10"/>
          <p:cNvSpPr txBox="true"/>
          <p:nvPr/>
        </p:nvSpPr>
        <p:spPr>
          <a:xfrm rot="0">
            <a:off x="1028700" y="4507230"/>
            <a:ext cx="7372467" cy="396241"/>
          </a:xfrm>
          <a:prstGeom prst="rect">
            <a:avLst/>
          </a:prstGeom>
        </p:spPr>
        <p:txBody>
          <a:bodyPr anchor="t" rtlCol="false" tIns="0" lIns="0" bIns="0" rIns="0">
            <a:spAutoFit/>
          </a:bodyPr>
          <a:lstStyle/>
          <a:p>
            <a:pPr algn="ctr">
              <a:lnSpc>
                <a:spcPts val="3359"/>
              </a:lnSpc>
              <a:spcBef>
                <a:spcPct val="0"/>
              </a:spcBef>
            </a:pPr>
          </a:p>
        </p:txBody>
      </p:sp>
      <p:sp>
        <p:nvSpPr>
          <p:cNvPr name="TextBox 11" id="11"/>
          <p:cNvSpPr txBox="true"/>
          <p:nvPr/>
        </p:nvSpPr>
        <p:spPr>
          <a:xfrm rot="0">
            <a:off x="1558901" y="3818693"/>
            <a:ext cx="6842267" cy="2072641"/>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Open Sans Bold"/>
                <a:ea typeface="Open Sans Bold"/>
                <a:cs typeface="Open Sans Bold"/>
                <a:sym typeface="Open Sans Bold"/>
              </a:rPr>
              <a:t>Daily Tech News Portal: </a:t>
            </a:r>
            <a:r>
              <a:rPr lang="en-US" sz="2399">
                <a:solidFill>
                  <a:srgbClr val="000000"/>
                </a:solidFill>
                <a:latin typeface="Open Sans"/>
                <a:ea typeface="Open Sans"/>
                <a:cs typeface="Open Sans"/>
                <a:sym typeface="Open Sans"/>
              </a:rPr>
              <a:t>A dynamically updated portal providing the latest news on emerging technologies, keeping students informed about advancements and trends in the tech world.</a:t>
            </a:r>
          </a:p>
        </p:txBody>
      </p:sp>
      <p:sp>
        <p:nvSpPr>
          <p:cNvPr name="TextBox 12" id="12"/>
          <p:cNvSpPr txBox="true"/>
          <p:nvPr/>
        </p:nvSpPr>
        <p:spPr>
          <a:xfrm rot="0">
            <a:off x="9454411" y="1660328"/>
            <a:ext cx="6842267" cy="2072641"/>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Open Sans Bold"/>
                <a:ea typeface="Open Sans Bold"/>
                <a:cs typeface="Open Sans Bold"/>
                <a:sym typeface="Open Sans Bold"/>
              </a:rPr>
              <a:t>Personalized AI Chatbot: </a:t>
            </a:r>
            <a:r>
              <a:rPr lang="en-US" sz="2399">
                <a:solidFill>
                  <a:srgbClr val="000000"/>
                </a:solidFill>
                <a:latin typeface="Open Sans"/>
                <a:ea typeface="Open Sans"/>
                <a:cs typeface="Open Sans"/>
                <a:sym typeface="Open Sans"/>
              </a:rPr>
              <a:t>A smart chatbot tailored to individual learning needs, offering personalized support, answering questions, and guiding students through their academic journey.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924996"/>
            <a:ext cx="226459" cy="22645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4" id="4"/>
          <p:cNvGrpSpPr/>
          <p:nvPr/>
        </p:nvGrpSpPr>
        <p:grpSpPr>
          <a:xfrm rot="0">
            <a:off x="1558901" y="924996"/>
            <a:ext cx="226459" cy="22645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6" id="6"/>
          <p:cNvGrpSpPr/>
          <p:nvPr/>
        </p:nvGrpSpPr>
        <p:grpSpPr>
          <a:xfrm rot="0">
            <a:off x="2089102" y="924996"/>
            <a:ext cx="226459" cy="22645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39D5B"/>
            </a:solidFill>
          </p:spPr>
        </p:sp>
      </p:grpSp>
      <p:grpSp>
        <p:nvGrpSpPr>
          <p:cNvPr name="Group 8" id="8"/>
          <p:cNvGrpSpPr/>
          <p:nvPr/>
        </p:nvGrpSpPr>
        <p:grpSpPr>
          <a:xfrm rot="0">
            <a:off x="6961349" y="3657719"/>
            <a:ext cx="4365302" cy="3512112"/>
            <a:chOff x="0" y="0"/>
            <a:chExt cx="5820403" cy="4682816"/>
          </a:xfrm>
        </p:grpSpPr>
        <p:pic>
          <p:nvPicPr>
            <p:cNvPr name="Picture 9" id="9"/>
            <p:cNvPicPr>
              <a:picLocks noChangeAspect="true"/>
            </p:cNvPicPr>
            <p:nvPr/>
          </p:nvPicPr>
          <p:blipFill>
            <a:blip r:embed="rId2"/>
            <a:srcRect l="5942" t="0" r="5942" b="0"/>
            <a:stretch>
              <a:fillRect/>
            </a:stretch>
          </p:blipFill>
          <p:spPr>
            <a:xfrm flipH="false" flipV="false">
              <a:off x="0" y="0"/>
              <a:ext cx="5820403" cy="4682816"/>
            </a:xfrm>
            <a:prstGeom prst="rect">
              <a:avLst/>
            </a:prstGeom>
          </p:spPr>
        </p:pic>
      </p:grpSp>
      <p:grpSp>
        <p:nvGrpSpPr>
          <p:cNvPr name="Group 10" id="10"/>
          <p:cNvGrpSpPr/>
          <p:nvPr/>
        </p:nvGrpSpPr>
        <p:grpSpPr>
          <a:xfrm rot="0">
            <a:off x="1984864" y="3632987"/>
            <a:ext cx="4365302" cy="3512112"/>
            <a:chOff x="0" y="0"/>
            <a:chExt cx="5820403" cy="4682816"/>
          </a:xfrm>
        </p:grpSpPr>
        <p:pic>
          <p:nvPicPr>
            <p:cNvPr name="Picture 11" id="11"/>
            <p:cNvPicPr>
              <a:picLocks noChangeAspect="true"/>
            </p:cNvPicPr>
            <p:nvPr/>
          </p:nvPicPr>
          <p:blipFill>
            <a:blip r:embed="rId3"/>
            <a:srcRect l="17910" t="0" r="17910" b="0"/>
            <a:stretch>
              <a:fillRect/>
            </a:stretch>
          </p:blipFill>
          <p:spPr>
            <a:xfrm flipH="false" flipV="false">
              <a:off x="0" y="0"/>
              <a:ext cx="5820403" cy="4682816"/>
            </a:xfrm>
            <a:prstGeom prst="rect">
              <a:avLst/>
            </a:prstGeom>
          </p:spPr>
        </p:pic>
      </p:grpSp>
      <p:grpSp>
        <p:nvGrpSpPr>
          <p:cNvPr name="Group 12" id="12"/>
          <p:cNvGrpSpPr/>
          <p:nvPr/>
        </p:nvGrpSpPr>
        <p:grpSpPr>
          <a:xfrm rot="0">
            <a:off x="11937834" y="3657719"/>
            <a:ext cx="4365302" cy="3512112"/>
            <a:chOff x="0" y="0"/>
            <a:chExt cx="5820403" cy="4682816"/>
          </a:xfrm>
        </p:grpSpPr>
        <p:pic>
          <p:nvPicPr>
            <p:cNvPr name="Picture 13" id="13"/>
            <p:cNvPicPr>
              <a:picLocks noChangeAspect="true"/>
            </p:cNvPicPr>
            <p:nvPr/>
          </p:nvPicPr>
          <p:blipFill>
            <a:blip r:embed="rId4"/>
            <a:srcRect l="14487" t="0" r="14487" b="0"/>
            <a:stretch>
              <a:fillRect/>
            </a:stretch>
          </p:blipFill>
          <p:spPr>
            <a:xfrm flipH="false" flipV="false">
              <a:off x="0" y="0"/>
              <a:ext cx="5820403" cy="4682816"/>
            </a:xfrm>
            <a:prstGeom prst="rect">
              <a:avLst/>
            </a:prstGeom>
          </p:spPr>
        </p:pic>
      </p:grpSp>
      <p:grpSp>
        <p:nvGrpSpPr>
          <p:cNvPr name="Group 14" id="14"/>
          <p:cNvGrpSpPr/>
          <p:nvPr/>
        </p:nvGrpSpPr>
        <p:grpSpPr>
          <a:xfrm rot="0">
            <a:off x="1984864" y="7355977"/>
            <a:ext cx="4365302" cy="1163281"/>
            <a:chOff x="0" y="0"/>
            <a:chExt cx="4702047" cy="1253018"/>
          </a:xfrm>
        </p:grpSpPr>
        <p:sp>
          <p:nvSpPr>
            <p:cNvPr name="Freeform 15" id="15"/>
            <p:cNvSpPr/>
            <p:nvPr/>
          </p:nvSpPr>
          <p:spPr>
            <a:xfrm flipH="false" flipV="false" rot="0">
              <a:off x="0" y="0"/>
              <a:ext cx="4702047" cy="1253018"/>
            </a:xfrm>
            <a:custGeom>
              <a:avLst/>
              <a:gdLst/>
              <a:ahLst/>
              <a:cxnLst/>
              <a:rect r="r" b="b" t="t" l="l"/>
              <a:pathLst>
                <a:path h="1253018" w="4702047">
                  <a:moveTo>
                    <a:pt x="0" y="0"/>
                  </a:moveTo>
                  <a:lnTo>
                    <a:pt x="4702047" y="0"/>
                  </a:lnTo>
                  <a:lnTo>
                    <a:pt x="4702047" y="1253018"/>
                  </a:lnTo>
                  <a:lnTo>
                    <a:pt x="0" y="1253018"/>
                  </a:lnTo>
                  <a:close/>
                </a:path>
              </a:pathLst>
            </a:custGeom>
            <a:solidFill>
              <a:srgbClr val="F39D5B"/>
            </a:solidFill>
          </p:spPr>
        </p:sp>
      </p:grpSp>
      <p:grpSp>
        <p:nvGrpSpPr>
          <p:cNvPr name="Group 16" id="16"/>
          <p:cNvGrpSpPr/>
          <p:nvPr/>
        </p:nvGrpSpPr>
        <p:grpSpPr>
          <a:xfrm rot="0">
            <a:off x="6961349" y="7355977"/>
            <a:ext cx="4365302" cy="1163281"/>
            <a:chOff x="0" y="0"/>
            <a:chExt cx="4702047" cy="1253018"/>
          </a:xfrm>
        </p:grpSpPr>
        <p:sp>
          <p:nvSpPr>
            <p:cNvPr name="Freeform 17" id="17"/>
            <p:cNvSpPr/>
            <p:nvPr/>
          </p:nvSpPr>
          <p:spPr>
            <a:xfrm flipH="false" flipV="false" rot="0">
              <a:off x="0" y="0"/>
              <a:ext cx="4702047" cy="1253018"/>
            </a:xfrm>
            <a:custGeom>
              <a:avLst/>
              <a:gdLst/>
              <a:ahLst/>
              <a:cxnLst/>
              <a:rect r="r" b="b" t="t" l="l"/>
              <a:pathLst>
                <a:path h="1253018" w="4702047">
                  <a:moveTo>
                    <a:pt x="0" y="0"/>
                  </a:moveTo>
                  <a:lnTo>
                    <a:pt x="4702047" y="0"/>
                  </a:lnTo>
                  <a:lnTo>
                    <a:pt x="4702047" y="1253018"/>
                  </a:lnTo>
                  <a:lnTo>
                    <a:pt x="0" y="1253018"/>
                  </a:lnTo>
                  <a:close/>
                </a:path>
              </a:pathLst>
            </a:custGeom>
            <a:solidFill>
              <a:srgbClr val="F39D5B"/>
            </a:solidFill>
          </p:spPr>
        </p:sp>
      </p:grpSp>
      <p:grpSp>
        <p:nvGrpSpPr>
          <p:cNvPr name="Group 18" id="18"/>
          <p:cNvGrpSpPr/>
          <p:nvPr/>
        </p:nvGrpSpPr>
        <p:grpSpPr>
          <a:xfrm rot="0">
            <a:off x="11931375" y="7355977"/>
            <a:ext cx="4365302" cy="1163281"/>
            <a:chOff x="0" y="0"/>
            <a:chExt cx="4702047" cy="1253018"/>
          </a:xfrm>
        </p:grpSpPr>
        <p:sp>
          <p:nvSpPr>
            <p:cNvPr name="Freeform 19" id="19"/>
            <p:cNvSpPr/>
            <p:nvPr/>
          </p:nvSpPr>
          <p:spPr>
            <a:xfrm flipH="false" flipV="false" rot="0">
              <a:off x="0" y="0"/>
              <a:ext cx="4702047" cy="1253018"/>
            </a:xfrm>
            <a:custGeom>
              <a:avLst/>
              <a:gdLst/>
              <a:ahLst/>
              <a:cxnLst/>
              <a:rect r="r" b="b" t="t" l="l"/>
              <a:pathLst>
                <a:path h="1253018" w="4702047">
                  <a:moveTo>
                    <a:pt x="0" y="0"/>
                  </a:moveTo>
                  <a:lnTo>
                    <a:pt x="4702047" y="0"/>
                  </a:lnTo>
                  <a:lnTo>
                    <a:pt x="4702047" y="1253018"/>
                  </a:lnTo>
                  <a:lnTo>
                    <a:pt x="0" y="1253018"/>
                  </a:lnTo>
                  <a:close/>
                </a:path>
              </a:pathLst>
            </a:custGeom>
            <a:solidFill>
              <a:srgbClr val="F39D5B"/>
            </a:solidFill>
          </p:spPr>
        </p:sp>
      </p:grpSp>
      <p:sp>
        <p:nvSpPr>
          <p:cNvPr name="TextBox 20" id="20"/>
          <p:cNvSpPr txBox="true"/>
          <p:nvPr/>
        </p:nvSpPr>
        <p:spPr>
          <a:xfrm rot="0">
            <a:off x="15334054" y="9229725"/>
            <a:ext cx="1925246" cy="297180"/>
          </a:xfrm>
          <a:prstGeom prst="rect">
            <a:avLst/>
          </a:prstGeom>
        </p:spPr>
        <p:txBody>
          <a:bodyPr anchor="t" rtlCol="false" tIns="0" lIns="0" bIns="0" rIns="0">
            <a:spAutoFit/>
          </a:bodyPr>
          <a:lstStyle/>
          <a:p>
            <a:pPr algn="r">
              <a:lnSpc>
                <a:spcPts val="2519"/>
              </a:lnSpc>
              <a:spcBef>
                <a:spcPct val="0"/>
              </a:spcBef>
            </a:pPr>
            <a:r>
              <a:rPr lang="en-US" sz="1799">
                <a:solidFill>
                  <a:srgbClr val="000000"/>
                </a:solidFill>
                <a:latin typeface="Open Sans"/>
                <a:ea typeface="Open Sans"/>
                <a:cs typeface="Open Sans"/>
                <a:sym typeface="Open Sans"/>
              </a:rPr>
              <a:t>Page 09</a:t>
            </a:r>
          </a:p>
        </p:txBody>
      </p:sp>
      <p:sp>
        <p:nvSpPr>
          <p:cNvPr name="TextBox 21" id="21"/>
          <p:cNvSpPr txBox="true"/>
          <p:nvPr/>
        </p:nvSpPr>
        <p:spPr>
          <a:xfrm rot="0">
            <a:off x="1028700" y="1882252"/>
            <a:ext cx="16230600" cy="958215"/>
          </a:xfrm>
          <a:prstGeom prst="rect">
            <a:avLst/>
          </a:prstGeom>
        </p:spPr>
        <p:txBody>
          <a:bodyPr anchor="t" rtlCol="false" tIns="0" lIns="0" bIns="0" rIns="0">
            <a:spAutoFit/>
          </a:bodyPr>
          <a:lstStyle/>
          <a:p>
            <a:pPr algn="ctr">
              <a:lnSpc>
                <a:spcPts val="7680"/>
              </a:lnSpc>
            </a:pPr>
            <a:r>
              <a:rPr lang="en-US" sz="6000">
                <a:solidFill>
                  <a:srgbClr val="000000"/>
                </a:solidFill>
                <a:latin typeface="Poppins Bold"/>
                <a:ea typeface="Poppins Bold"/>
                <a:cs typeface="Poppins Bold"/>
                <a:sym typeface="Poppins Bold"/>
              </a:rPr>
              <a:t>TECHNICAL TOOLS</a:t>
            </a:r>
          </a:p>
        </p:txBody>
      </p:sp>
      <p:sp>
        <p:nvSpPr>
          <p:cNvPr name="TextBox 22" id="22"/>
          <p:cNvSpPr txBox="true"/>
          <p:nvPr/>
        </p:nvSpPr>
        <p:spPr>
          <a:xfrm rot="0">
            <a:off x="1984864" y="7498514"/>
            <a:ext cx="4365302" cy="39624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ns Bold"/>
                <a:ea typeface="Open Sans Bold"/>
                <a:cs typeface="Open Sans Bold"/>
                <a:sym typeface="Open Sans Bold"/>
              </a:rPr>
              <a:t>FRONTEND TOOLS:</a:t>
            </a:r>
          </a:p>
        </p:txBody>
      </p:sp>
      <p:sp>
        <p:nvSpPr>
          <p:cNvPr name="TextBox 23" id="23"/>
          <p:cNvSpPr txBox="true"/>
          <p:nvPr/>
        </p:nvSpPr>
        <p:spPr>
          <a:xfrm rot="0">
            <a:off x="1984864" y="7899517"/>
            <a:ext cx="4365302" cy="39624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ns"/>
                <a:ea typeface="Open Sans"/>
                <a:cs typeface="Open Sans"/>
                <a:sym typeface="Open Sans"/>
              </a:rPr>
              <a:t>React JS, CSS</a:t>
            </a:r>
          </a:p>
        </p:txBody>
      </p:sp>
      <p:sp>
        <p:nvSpPr>
          <p:cNvPr name="TextBox 24" id="24"/>
          <p:cNvSpPr txBox="true"/>
          <p:nvPr/>
        </p:nvSpPr>
        <p:spPr>
          <a:xfrm rot="0">
            <a:off x="6961349" y="7498514"/>
            <a:ext cx="4365302" cy="39624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ns Bold"/>
                <a:ea typeface="Open Sans Bold"/>
                <a:cs typeface="Open Sans Bold"/>
                <a:sym typeface="Open Sans Bold"/>
              </a:rPr>
              <a:t>BACKENT TOOLS :</a:t>
            </a:r>
          </a:p>
        </p:txBody>
      </p:sp>
      <p:sp>
        <p:nvSpPr>
          <p:cNvPr name="TextBox 25" id="25"/>
          <p:cNvSpPr txBox="true"/>
          <p:nvPr/>
        </p:nvSpPr>
        <p:spPr>
          <a:xfrm rot="0">
            <a:off x="6961349" y="7899517"/>
            <a:ext cx="4365302" cy="39624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ns"/>
                <a:ea typeface="Open Sans"/>
                <a:cs typeface="Open Sans"/>
                <a:sym typeface="Open Sans"/>
              </a:rPr>
              <a:t>Node JS, Express JS</a:t>
            </a:r>
          </a:p>
        </p:txBody>
      </p:sp>
      <p:sp>
        <p:nvSpPr>
          <p:cNvPr name="TextBox 26" id="26"/>
          <p:cNvSpPr txBox="true"/>
          <p:nvPr/>
        </p:nvSpPr>
        <p:spPr>
          <a:xfrm rot="0">
            <a:off x="11931375" y="7498514"/>
            <a:ext cx="4378221" cy="39624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ns Bold"/>
                <a:ea typeface="Open Sans Bold"/>
                <a:cs typeface="Open Sans Bold"/>
                <a:sym typeface="Open Sans Bold"/>
              </a:rPr>
              <a:t>DATA BASE:</a:t>
            </a:r>
          </a:p>
        </p:txBody>
      </p:sp>
      <p:sp>
        <p:nvSpPr>
          <p:cNvPr name="TextBox 27" id="27"/>
          <p:cNvSpPr txBox="true"/>
          <p:nvPr/>
        </p:nvSpPr>
        <p:spPr>
          <a:xfrm rot="0">
            <a:off x="11937834" y="7899517"/>
            <a:ext cx="4365302" cy="39624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Open Sans"/>
                <a:ea typeface="Open Sans"/>
                <a:cs typeface="Open Sans"/>
                <a:sym typeface="Open Sans"/>
              </a:rPr>
              <a:t>Azure - SQL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DAGPQh94aPQ</dc:identifier>
  <dcterms:modified xsi:type="dcterms:W3CDTF">2011-08-01T06:04:30Z</dcterms:modified>
  <cp:revision>1</cp:revision>
  <dc:title>STUDENT PERSONILAZATION</dc:title>
</cp:coreProperties>
</file>